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782" r:id="rId2"/>
    <p:sldMasterId id="2147483794" r:id="rId3"/>
  </p:sldMasterIdLst>
  <p:notesMasterIdLst>
    <p:notesMasterId r:id="rId28"/>
  </p:notesMasterIdLst>
  <p:handoutMasterIdLst>
    <p:handoutMasterId r:id="rId29"/>
  </p:handoutMasterIdLst>
  <p:sldIdLst>
    <p:sldId id="260" r:id="rId4"/>
    <p:sldId id="257" r:id="rId5"/>
    <p:sldId id="259" r:id="rId6"/>
    <p:sldId id="264" r:id="rId7"/>
    <p:sldId id="261" r:id="rId8"/>
    <p:sldId id="279" r:id="rId9"/>
    <p:sldId id="265" r:id="rId10"/>
    <p:sldId id="266" r:id="rId11"/>
    <p:sldId id="267" r:id="rId12"/>
    <p:sldId id="263" r:id="rId13"/>
    <p:sldId id="262" r:id="rId14"/>
    <p:sldId id="274" r:id="rId15"/>
    <p:sldId id="269" r:id="rId16"/>
    <p:sldId id="271" r:id="rId17"/>
    <p:sldId id="273" r:id="rId18"/>
    <p:sldId id="275" r:id="rId19"/>
    <p:sldId id="277" r:id="rId20"/>
    <p:sldId id="278" r:id="rId21"/>
    <p:sldId id="282" r:id="rId22"/>
    <p:sldId id="287" r:id="rId23"/>
    <p:sldId id="288" r:id="rId24"/>
    <p:sldId id="283" r:id="rId25"/>
    <p:sldId id="280" r:id="rId26"/>
    <p:sldId id="285" r:id="rId27"/>
  </p:sldIdLst>
  <p:sldSz cx="9144000" cy="6858000" type="screen4x3"/>
  <p:notesSz cx="7099300" cy="10223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3831" autoAdjust="0"/>
  </p:normalViewPr>
  <p:slideViewPr>
    <p:cSldViewPr snapToGrid="0">
      <p:cViewPr varScale="1">
        <p:scale>
          <a:sx n="96" d="100"/>
          <a:sy n="96" d="100"/>
        </p:scale>
        <p:origin x="162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84"/>
    </p:cViewPr>
  </p:sorterViewPr>
  <p:notesViewPr>
    <p:cSldViewPr snapToGrid="0">
      <p:cViewPr varScale="1">
        <p:scale>
          <a:sx n="89" d="100"/>
          <a:sy n="89" d="100"/>
        </p:scale>
        <p:origin x="37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2A954-1487-4A7C-9C16-9A32DB05838D}" type="doc">
      <dgm:prSet loTypeId="urn:microsoft.com/office/officeart/2005/8/layout/equation1" loCatId="relationship" qsTypeId="urn:microsoft.com/office/officeart/2005/8/quickstyle/simple1" qsCatId="simple" csTypeId="urn:microsoft.com/office/officeart/2005/8/colors/colorful5" csCatId="colorful" phldr="1"/>
      <dgm:spPr/>
    </dgm:pt>
    <dgm:pt modelId="{6908D1AE-D517-4F1C-9BD3-3A2BC0ABD3BE}">
      <dgm:prSet phldrT="[テキスト]"/>
      <dgm:spPr/>
      <dgm:t>
        <a:bodyPr/>
        <a:lstStyle/>
        <a:p>
          <a:r>
            <a:rPr kumimoji="1" lang="en-US" altLang="ja-JP" dirty="0"/>
            <a:t>State can supply</a:t>
          </a:r>
          <a:endParaRPr kumimoji="1" lang="ja-JP" altLang="en-US" dirty="0"/>
        </a:p>
      </dgm:t>
    </dgm:pt>
    <dgm:pt modelId="{D41E0317-4832-4CF4-B0B0-8382C4603830}" type="parTrans" cxnId="{4A87AB02-4E7F-4E42-8C13-6238A949E1CC}">
      <dgm:prSet/>
      <dgm:spPr/>
      <dgm:t>
        <a:bodyPr/>
        <a:lstStyle/>
        <a:p>
          <a:endParaRPr kumimoji="1" lang="ja-JP" altLang="en-US"/>
        </a:p>
      </dgm:t>
    </dgm:pt>
    <dgm:pt modelId="{10EBBEDC-1916-4286-AA38-4CB44E270687}" type="sibTrans" cxnId="{4A87AB02-4E7F-4E42-8C13-6238A949E1CC}">
      <dgm:prSet/>
      <dgm:spPr/>
      <dgm:t>
        <a:bodyPr/>
        <a:lstStyle/>
        <a:p>
          <a:endParaRPr kumimoji="1" lang="ja-JP" altLang="en-US" dirty="0"/>
        </a:p>
      </dgm:t>
    </dgm:pt>
    <dgm:pt modelId="{0F5A4AEC-F865-4FD8-A2AF-7FDD243BE1E7}">
      <dgm:prSet phldrT="[テキスト]"/>
      <dgm:spPr/>
      <dgm:t>
        <a:bodyPr/>
        <a:lstStyle/>
        <a:p>
          <a:r>
            <a:rPr kumimoji="1" lang="en-US" altLang="ja-JP" dirty="0"/>
            <a:t>State can’t supply</a:t>
          </a:r>
          <a:endParaRPr kumimoji="1" lang="ja-JP" altLang="en-US" dirty="0"/>
        </a:p>
      </dgm:t>
    </dgm:pt>
    <dgm:pt modelId="{E0C681F5-D9DC-47BB-BD19-2D7B66203757}" type="parTrans" cxnId="{52744E37-CDC5-4804-A793-778121BF6B1C}">
      <dgm:prSet/>
      <dgm:spPr/>
      <dgm:t>
        <a:bodyPr/>
        <a:lstStyle/>
        <a:p>
          <a:endParaRPr kumimoji="1" lang="ja-JP" altLang="en-US"/>
        </a:p>
      </dgm:t>
    </dgm:pt>
    <dgm:pt modelId="{E9A5878D-14B1-4FAF-B6C2-D0AF3424B482}" type="sibTrans" cxnId="{52744E37-CDC5-4804-A793-778121BF6B1C}">
      <dgm:prSet/>
      <dgm:spPr/>
      <dgm:t>
        <a:bodyPr/>
        <a:lstStyle/>
        <a:p>
          <a:endParaRPr kumimoji="1" lang="ja-JP" altLang="en-US" dirty="0"/>
        </a:p>
      </dgm:t>
    </dgm:pt>
    <dgm:pt modelId="{FE705121-BB88-4338-B72A-2F2A7EB37E2B}">
      <dgm:prSet phldrT="[テキスト]"/>
      <dgm:spPr/>
      <dgm:t>
        <a:bodyPr/>
        <a:lstStyle/>
        <a:p>
          <a:r>
            <a:rPr kumimoji="1" lang="en-US" altLang="ja-JP" dirty="0"/>
            <a:t>Social Needs</a:t>
          </a:r>
          <a:endParaRPr kumimoji="1" lang="ja-JP" altLang="en-US" dirty="0"/>
        </a:p>
      </dgm:t>
    </dgm:pt>
    <dgm:pt modelId="{2A68E89B-846F-4499-89B1-D8052740CA05}" type="parTrans" cxnId="{AA552638-A7AC-4C68-87CB-75CDF20BAA7B}">
      <dgm:prSet/>
      <dgm:spPr/>
      <dgm:t>
        <a:bodyPr/>
        <a:lstStyle/>
        <a:p>
          <a:endParaRPr kumimoji="1" lang="ja-JP" altLang="en-US"/>
        </a:p>
      </dgm:t>
    </dgm:pt>
    <dgm:pt modelId="{AC894253-9794-4907-B23B-06EECACE25DF}" type="sibTrans" cxnId="{AA552638-A7AC-4C68-87CB-75CDF20BAA7B}">
      <dgm:prSet/>
      <dgm:spPr/>
      <dgm:t>
        <a:bodyPr/>
        <a:lstStyle/>
        <a:p>
          <a:endParaRPr kumimoji="1" lang="ja-JP" altLang="en-US"/>
        </a:p>
      </dgm:t>
    </dgm:pt>
    <dgm:pt modelId="{FC90236A-7971-45AD-85D3-0CA5A5D4ED36}" type="pres">
      <dgm:prSet presAssocID="{CDD2A954-1487-4A7C-9C16-9A32DB05838D}" presName="linearFlow" presStyleCnt="0">
        <dgm:presLayoutVars>
          <dgm:dir/>
          <dgm:resizeHandles val="exact"/>
        </dgm:presLayoutVars>
      </dgm:prSet>
      <dgm:spPr/>
    </dgm:pt>
    <dgm:pt modelId="{F4F50FBB-0A29-40F3-8736-16F34925BD52}" type="pres">
      <dgm:prSet presAssocID="{6908D1AE-D517-4F1C-9BD3-3A2BC0ABD3BE}" presName="node" presStyleLbl="node1" presStyleIdx="0" presStyleCnt="3">
        <dgm:presLayoutVars>
          <dgm:bulletEnabled val="1"/>
        </dgm:presLayoutVars>
      </dgm:prSet>
      <dgm:spPr/>
    </dgm:pt>
    <dgm:pt modelId="{528D3F49-83DD-4C04-B784-50541EF29B80}" type="pres">
      <dgm:prSet presAssocID="{10EBBEDC-1916-4286-AA38-4CB44E270687}" presName="spacerL" presStyleCnt="0"/>
      <dgm:spPr/>
    </dgm:pt>
    <dgm:pt modelId="{EBC1E624-A1DA-4E51-A419-7D9E97252199}" type="pres">
      <dgm:prSet presAssocID="{10EBBEDC-1916-4286-AA38-4CB44E270687}" presName="sibTrans" presStyleLbl="sibTrans2D1" presStyleIdx="0" presStyleCnt="2"/>
      <dgm:spPr/>
    </dgm:pt>
    <dgm:pt modelId="{A9CA8C36-1908-4BE2-8E5E-B602B3EBACAB}" type="pres">
      <dgm:prSet presAssocID="{10EBBEDC-1916-4286-AA38-4CB44E270687}" presName="spacerR" presStyleCnt="0"/>
      <dgm:spPr/>
    </dgm:pt>
    <dgm:pt modelId="{E8559FCA-044B-4131-9314-90EAB2A72193}" type="pres">
      <dgm:prSet presAssocID="{0F5A4AEC-F865-4FD8-A2AF-7FDD243BE1E7}" presName="node" presStyleLbl="node1" presStyleIdx="1" presStyleCnt="3">
        <dgm:presLayoutVars>
          <dgm:bulletEnabled val="1"/>
        </dgm:presLayoutVars>
      </dgm:prSet>
      <dgm:spPr/>
    </dgm:pt>
    <dgm:pt modelId="{01E7DD94-9C17-40F4-9FB0-50B9F15E4137}" type="pres">
      <dgm:prSet presAssocID="{E9A5878D-14B1-4FAF-B6C2-D0AF3424B482}" presName="spacerL" presStyleCnt="0"/>
      <dgm:spPr/>
    </dgm:pt>
    <dgm:pt modelId="{B989F37D-0746-49CD-8C78-9CB478F18A72}" type="pres">
      <dgm:prSet presAssocID="{E9A5878D-14B1-4FAF-B6C2-D0AF3424B482}" presName="sibTrans" presStyleLbl="sibTrans2D1" presStyleIdx="1" presStyleCnt="2"/>
      <dgm:spPr/>
    </dgm:pt>
    <dgm:pt modelId="{0DAF30D7-FE37-49EC-9C7E-B69DF4847F38}" type="pres">
      <dgm:prSet presAssocID="{E9A5878D-14B1-4FAF-B6C2-D0AF3424B482}" presName="spacerR" presStyleCnt="0"/>
      <dgm:spPr/>
    </dgm:pt>
    <dgm:pt modelId="{1F007D8B-A981-48AD-8066-1D8FA10E7509}" type="pres">
      <dgm:prSet presAssocID="{FE705121-BB88-4338-B72A-2F2A7EB37E2B}" presName="node" presStyleLbl="node1" presStyleIdx="2" presStyleCnt="3">
        <dgm:presLayoutVars>
          <dgm:bulletEnabled val="1"/>
        </dgm:presLayoutVars>
      </dgm:prSet>
      <dgm:spPr/>
    </dgm:pt>
  </dgm:ptLst>
  <dgm:cxnLst>
    <dgm:cxn modelId="{4A87AB02-4E7F-4E42-8C13-6238A949E1CC}" srcId="{CDD2A954-1487-4A7C-9C16-9A32DB05838D}" destId="{6908D1AE-D517-4F1C-9BD3-3A2BC0ABD3BE}" srcOrd="0" destOrd="0" parTransId="{D41E0317-4832-4CF4-B0B0-8382C4603830}" sibTransId="{10EBBEDC-1916-4286-AA38-4CB44E270687}"/>
    <dgm:cxn modelId="{52744E37-CDC5-4804-A793-778121BF6B1C}" srcId="{CDD2A954-1487-4A7C-9C16-9A32DB05838D}" destId="{0F5A4AEC-F865-4FD8-A2AF-7FDD243BE1E7}" srcOrd="1" destOrd="0" parTransId="{E0C681F5-D9DC-47BB-BD19-2D7B66203757}" sibTransId="{E9A5878D-14B1-4FAF-B6C2-D0AF3424B482}"/>
    <dgm:cxn modelId="{AA552638-A7AC-4C68-87CB-75CDF20BAA7B}" srcId="{CDD2A954-1487-4A7C-9C16-9A32DB05838D}" destId="{FE705121-BB88-4338-B72A-2F2A7EB37E2B}" srcOrd="2" destOrd="0" parTransId="{2A68E89B-846F-4499-89B1-D8052740CA05}" sibTransId="{AC894253-9794-4907-B23B-06EECACE25DF}"/>
    <dgm:cxn modelId="{8BB6B85D-F611-493F-BC90-F4BB2228FEF4}" type="presOf" srcId="{6908D1AE-D517-4F1C-9BD3-3A2BC0ABD3BE}" destId="{F4F50FBB-0A29-40F3-8736-16F34925BD52}" srcOrd="0" destOrd="0" presId="urn:microsoft.com/office/officeart/2005/8/layout/equation1"/>
    <dgm:cxn modelId="{A49B3646-A2A7-495E-86FE-868C71D89257}" type="presOf" srcId="{10EBBEDC-1916-4286-AA38-4CB44E270687}" destId="{EBC1E624-A1DA-4E51-A419-7D9E97252199}" srcOrd="0" destOrd="0" presId="urn:microsoft.com/office/officeart/2005/8/layout/equation1"/>
    <dgm:cxn modelId="{F0535368-4F20-4299-A53D-68BB8273AE54}" type="presOf" srcId="{E9A5878D-14B1-4FAF-B6C2-D0AF3424B482}" destId="{B989F37D-0746-49CD-8C78-9CB478F18A72}" srcOrd="0" destOrd="0" presId="urn:microsoft.com/office/officeart/2005/8/layout/equation1"/>
    <dgm:cxn modelId="{29146A7E-2B32-480D-80BE-7EFD32CFF7E9}" type="presOf" srcId="{FE705121-BB88-4338-B72A-2F2A7EB37E2B}" destId="{1F007D8B-A981-48AD-8066-1D8FA10E7509}" srcOrd="0" destOrd="0" presId="urn:microsoft.com/office/officeart/2005/8/layout/equation1"/>
    <dgm:cxn modelId="{FF781DC7-EE78-4FFF-AB4B-8D6353B5D8E2}" type="presOf" srcId="{CDD2A954-1487-4A7C-9C16-9A32DB05838D}" destId="{FC90236A-7971-45AD-85D3-0CA5A5D4ED36}" srcOrd="0" destOrd="0" presId="urn:microsoft.com/office/officeart/2005/8/layout/equation1"/>
    <dgm:cxn modelId="{AA7687CA-5CF7-4411-AD32-C3B0520FB52E}" type="presOf" srcId="{0F5A4AEC-F865-4FD8-A2AF-7FDD243BE1E7}" destId="{E8559FCA-044B-4131-9314-90EAB2A72193}" srcOrd="0" destOrd="0" presId="urn:microsoft.com/office/officeart/2005/8/layout/equation1"/>
    <dgm:cxn modelId="{6BF8D513-A7DD-4179-B8CB-9F6AD13B3ADC}" type="presParOf" srcId="{FC90236A-7971-45AD-85D3-0CA5A5D4ED36}" destId="{F4F50FBB-0A29-40F3-8736-16F34925BD52}" srcOrd="0" destOrd="0" presId="urn:microsoft.com/office/officeart/2005/8/layout/equation1"/>
    <dgm:cxn modelId="{312254C8-0A7C-4A31-B99F-B228229726D8}" type="presParOf" srcId="{FC90236A-7971-45AD-85D3-0CA5A5D4ED36}" destId="{528D3F49-83DD-4C04-B784-50541EF29B80}" srcOrd="1" destOrd="0" presId="urn:microsoft.com/office/officeart/2005/8/layout/equation1"/>
    <dgm:cxn modelId="{727960AE-9E5B-4E54-9278-3F412E36095E}" type="presParOf" srcId="{FC90236A-7971-45AD-85D3-0CA5A5D4ED36}" destId="{EBC1E624-A1DA-4E51-A419-7D9E97252199}" srcOrd="2" destOrd="0" presId="urn:microsoft.com/office/officeart/2005/8/layout/equation1"/>
    <dgm:cxn modelId="{54AD52D9-DC4C-4370-B3E3-E221E46D77BA}" type="presParOf" srcId="{FC90236A-7971-45AD-85D3-0CA5A5D4ED36}" destId="{A9CA8C36-1908-4BE2-8E5E-B602B3EBACAB}" srcOrd="3" destOrd="0" presId="urn:microsoft.com/office/officeart/2005/8/layout/equation1"/>
    <dgm:cxn modelId="{BB18829D-91AA-4D0B-A386-048464A04B07}" type="presParOf" srcId="{FC90236A-7971-45AD-85D3-0CA5A5D4ED36}" destId="{E8559FCA-044B-4131-9314-90EAB2A72193}" srcOrd="4" destOrd="0" presId="urn:microsoft.com/office/officeart/2005/8/layout/equation1"/>
    <dgm:cxn modelId="{651D07CF-B9DA-4A80-BDE4-FA98973FEAE9}" type="presParOf" srcId="{FC90236A-7971-45AD-85D3-0CA5A5D4ED36}" destId="{01E7DD94-9C17-40F4-9FB0-50B9F15E4137}" srcOrd="5" destOrd="0" presId="urn:microsoft.com/office/officeart/2005/8/layout/equation1"/>
    <dgm:cxn modelId="{68331D34-6790-45F4-8FE9-BF664D60E8D5}" type="presParOf" srcId="{FC90236A-7971-45AD-85D3-0CA5A5D4ED36}" destId="{B989F37D-0746-49CD-8C78-9CB478F18A72}" srcOrd="6" destOrd="0" presId="urn:microsoft.com/office/officeart/2005/8/layout/equation1"/>
    <dgm:cxn modelId="{9B39CC73-AA9A-493A-9482-AF34BD5A797E}" type="presParOf" srcId="{FC90236A-7971-45AD-85D3-0CA5A5D4ED36}" destId="{0DAF30D7-FE37-49EC-9C7E-B69DF4847F38}" srcOrd="7" destOrd="0" presId="urn:microsoft.com/office/officeart/2005/8/layout/equation1"/>
    <dgm:cxn modelId="{C29A6112-B7FC-4F13-A192-8E3763C678CB}" type="presParOf" srcId="{FC90236A-7971-45AD-85D3-0CA5A5D4ED36}" destId="{1F007D8B-A981-48AD-8066-1D8FA10E750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BF59A-D5FA-4F08-A3D2-E168E8466FC8}" type="doc">
      <dgm:prSet loTypeId="urn:microsoft.com/office/officeart/2005/8/layout/venn1" loCatId="relationship" qsTypeId="urn:microsoft.com/office/officeart/2005/8/quickstyle/simple1" qsCatId="simple" csTypeId="urn:microsoft.com/office/officeart/2005/8/colors/accent1_2" csCatId="accent1" phldr="1"/>
      <dgm:spPr/>
    </dgm:pt>
    <dgm:pt modelId="{D5EDACC3-3EF0-4745-BE9A-DFA00EBCFA53}">
      <dgm:prSet phldrT="[テキスト]" custT="1"/>
      <dgm:spPr>
        <a:solidFill>
          <a:schemeClr val="accent3">
            <a:lumMod val="40000"/>
            <a:lumOff val="60000"/>
          </a:schemeClr>
        </a:solidFill>
      </dgm:spPr>
      <dgm:t>
        <a:bodyPr anchor="t" anchorCtr="0"/>
        <a:lstStyle/>
        <a:p>
          <a:r>
            <a:rPr kumimoji="1" lang="en-US" altLang="ja-JP" sz="2000" dirty="0">
              <a:solidFill>
                <a:schemeClr val="accent3">
                  <a:lumMod val="50000"/>
                </a:schemeClr>
              </a:solidFill>
            </a:rPr>
            <a:t>the public sphere</a:t>
          </a:r>
          <a:endParaRPr kumimoji="1" lang="ja-JP" altLang="en-US" sz="2000" dirty="0">
            <a:solidFill>
              <a:schemeClr val="accent3">
                <a:lumMod val="50000"/>
              </a:schemeClr>
            </a:solidFill>
          </a:endParaRPr>
        </a:p>
      </dgm:t>
    </dgm:pt>
    <dgm:pt modelId="{88EE9137-C035-4A3A-8B33-7DFBBC44D75B}" type="parTrans" cxnId="{201ACB83-4BCC-4014-8012-AA2AC730D623}">
      <dgm:prSet/>
      <dgm:spPr/>
      <dgm:t>
        <a:bodyPr/>
        <a:lstStyle/>
        <a:p>
          <a:endParaRPr kumimoji="1" lang="ja-JP" altLang="en-US"/>
        </a:p>
      </dgm:t>
    </dgm:pt>
    <dgm:pt modelId="{467783C5-FBB4-43D7-986D-DC3A10BA9773}" type="sibTrans" cxnId="{201ACB83-4BCC-4014-8012-AA2AC730D623}">
      <dgm:prSet/>
      <dgm:spPr/>
      <dgm:t>
        <a:bodyPr/>
        <a:lstStyle/>
        <a:p>
          <a:endParaRPr kumimoji="1" lang="ja-JP" altLang="en-US"/>
        </a:p>
      </dgm:t>
    </dgm:pt>
    <dgm:pt modelId="{26ABFA8E-ACAC-4EF8-8D9D-8237BEB02AE1}">
      <dgm:prSet phldrT="[テキスト]" custT="1"/>
      <dgm:spPr>
        <a:gradFill flip="none" rotWithShape="1">
          <a:gsLst>
            <a:gs pos="0">
              <a:schemeClr val="accent1">
                <a:tint val="66000"/>
                <a:satMod val="160000"/>
                <a:alpha val="0"/>
              </a:schemeClr>
            </a:gs>
            <a:gs pos="50000">
              <a:schemeClr val="accent1">
                <a:tint val="44500"/>
                <a:satMod val="160000"/>
                <a:alpha val="50000"/>
              </a:schemeClr>
            </a:gs>
            <a:gs pos="100000">
              <a:schemeClr val="accent1">
                <a:tint val="23500"/>
                <a:satMod val="160000"/>
              </a:schemeClr>
            </a:gs>
          </a:gsLst>
          <a:lin ang="0" scaled="1"/>
          <a:tileRect/>
        </a:gradFill>
      </dgm:spPr>
      <dgm:t>
        <a:bodyPr anchor="b" anchorCtr="1"/>
        <a:lstStyle/>
        <a:p>
          <a:r>
            <a:rPr kumimoji="1" lang="en-US" altLang="ja-JP" sz="2000" dirty="0"/>
            <a:t>     </a:t>
          </a:r>
          <a:r>
            <a:rPr kumimoji="1" lang="en-US" altLang="ja-JP" sz="2000" dirty="0">
              <a:solidFill>
                <a:srgbClr val="0070C0"/>
              </a:solidFill>
            </a:rPr>
            <a:t>public sphere</a:t>
          </a:r>
          <a:endParaRPr kumimoji="1" lang="ja-JP" altLang="en-US" sz="2000" dirty="0">
            <a:solidFill>
              <a:srgbClr val="0070C0"/>
            </a:solidFill>
          </a:endParaRPr>
        </a:p>
      </dgm:t>
    </dgm:pt>
    <dgm:pt modelId="{18469651-361D-4B53-AA76-D65DAF64DEB8}" type="parTrans" cxnId="{CBD4128D-1807-4917-BA43-56D74C04EF7B}">
      <dgm:prSet/>
      <dgm:spPr/>
      <dgm:t>
        <a:bodyPr/>
        <a:lstStyle/>
        <a:p>
          <a:endParaRPr kumimoji="1" lang="ja-JP" altLang="en-US"/>
        </a:p>
      </dgm:t>
    </dgm:pt>
    <dgm:pt modelId="{FDA5B01C-A078-4142-8BF0-D64949B7251E}" type="sibTrans" cxnId="{CBD4128D-1807-4917-BA43-56D74C04EF7B}">
      <dgm:prSet/>
      <dgm:spPr/>
      <dgm:t>
        <a:bodyPr/>
        <a:lstStyle/>
        <a:p>
          <a:endParaRPr kumimoji="1" lang="ja-JP" altLang="en-US"/>
        </a:p>
      </dgm:t>
    </dgm:pt>
    <dgm:pt modelId="{601E3DA0-9494-4AB5-A8FD-8E7ACF21E022}" type="pres">
      <dgm:prSet presAssocID="{CFCBF59A-D5FA-4F08-A3D2-E168E8466FC8}" presName="compositeShape" presStyleCnt="0">
        <dgm:presLayoutVars>
          <dgm:chMax val="7"/>
          <dgm:dir/>
          <dgm:resizeHandles val="exact"/>
        </dgm:presLayoutVars>
      </dgm:prSet>
      <dgm:spPr/>
    </dgm:pt>
    <dgm:pt modelId="{DF6F0936-CD38-4A0B-A45A-E344A12EDCA9}" type="pres">
      <dgm:prSet presAssocID="{D5EDACC3-3EF0-4745-BE9A-DFA00EBCFA53}" presName="circ1" presStyleLbl="vennNode1" presStyleIdx="0" presStyleCnt="2" custAng="0" custLinFactNeighborX="30699"/>
      <dgm:spPr/>
    </dgm:pt>
    <dgm:pt modelId="{74F96027-44D3-449D-AB6F-63CA117A38DA}" type="pres">
      <dgm:prSet presAssocID="{D5EDACC3-3EF0-4745-BE9A-DFA00EBCFA53}" presName="circ1Tx" presStyleLbl="revTx" presStyleIdx="0" presStyleCnt="0">
        <dgm:presLayoutVars>
          <dgm:chMax val="0"/>
          <dgm:chPref val="0"/>
          <dgm:bulletEnabled val="1"/>
        </dgm:presLayoutVars>
      </dgm:prSet>
      <dgm:spPr/>
    </dgm:pt>
    <dgm:pt modelId="{6E50FFCE-7AAE-4DEC-915A-93C2AE5F053F}" type="pres">
      <dgm:prSet presAssocID="{26ABFA8E-ACAC-4EF8-8D9D-8237BEB02AE1}" presName="circ2" presStyleLbl="vennNode1" presStyleIdx="1" presStyleCnt="2" custLinFactNeighborX="-30731"/>
      <dgm:spPr/>
    </dgm:pt>
    <dgm:pt modelId="{D70C5BD0-6BD5-4930-B50E-4CF955E3B1B8}" type="pres">
      <dgm:prSet presAssocID="{26ABFA8E-ACAC-4EF8-8D9D-8237BEB02AE1}" presName="circ2Tx" presStyleLbl="revTx" presStyleIdx="0" presStyleCnt="0">
        <dgm:presLayoutVars>
          <dgm:chMax val="0"/>
          <dgm:chPref val="0"/>
          <dgm:bulletEnabled val="1"/>
        </dgm:presLayoutVars>
      </dgm:prSet>
      <dgm:spPr/>
    </dgm:pt>
  </dgm:ptLst>
  <dgm:cxnLst>
    <dgm:cxn modelId="{9DE09C4B-A5CB-4EC5-8EF1-529572FBB23F}" type="presOf" srcId="{CFCBF59A-D5FA-4F08-A3D2-E168E8466FC8}" destId="{601E3DA0-9494-4AB5-A8FD-8E7ACF21E022}" srcOrd="0" destOrd="0" presId="urn:microsoft.com/office/officeart/2005/8/layout/venn1"/>
    <dgm:cxn modelId="{9C22B54F-3B4C-4914-B914-B0AB184F2888}" type="presOf" srcId="{26ABFA8E-ACAC-4EF8-8D9D-8237BEB02AE1}" destId="{D70C5BD0-6BD5-4930-B50E-4CF955E3B1B8}" srcOrd="1" destOrd="0" presId="urn:microsoft.com/office/officeart/2005/8/layout/venn1"/>
    <dgm:cxn modelId="{6DA8C151-0738-41BC-9182-48C670397880}" type="presOf" srcId="{26ABFA8E-ACAC-4EF8-8D9D-8237BEB02AE1}" destId="{6E50FFCE-7AAE-4DEC-915A-93C2AE5F053F}" srcOrd="0" destOrd="0" presId="urn:microsoft.com/office/officeart/2005/8/layout/venn1"/>
    <dgm:cxn modelId="{10089877-C9A3-4312-93C6-BF087C192BCD}" type="presOf" srcId="{D5EDACC3-3EF0-4745-BE9A-DFA00EBCFA53}" destId="{74F96027-44D3-449D-AB6F-63CA117A38DA}" srcOrd="1" destOrd="0" presId="urn:microsoft.com/office/officeart/2005/8/layout/venn1"/>
    <dgm:cxn modelId="{201ACB83-4BCC-4014-8012-AA2AC730D623}" srcId="{CFCBF59A-D5FA-4F08-A3D2-E168E8466FC8}" destId="{D5EDACC3-3EF0-4745-BE9A-DFA00EBCFA53}" srcOrd="0" destOrd="0" parTransId="{88EE9137-C035-4A3A-8B33-7DFBBC44D75B}" sibTransId="{467783C5-FBB4-43D7-986D-DC3A10BA9773}"/>
    <dgm:cxn modelId="{774A4C87-2CFE-4534-9F0E-15C76EF0F8FA}" type="presOf" srcId="{D5EDACC3-3EF0-4745-BE9A-DFA00EBCFA53}" destId="{DF6F0936-CD38-4A0B-A45A-E344A12EDCA9}" srcOrd="0" destOrd="0" presId="urn:microsoft.com/office/officeart/2005/8/layout/venn1"/>
    <dgm:cxn modelId="{CBD4128D-1807-4917-BA43-56D74C04EF7B}" srcId="{CFCBF59A-D5FA-4F08-A3D2-E168E8466FC8}" destId="{26ABFA8E-ACAC-4EF8-8D9D-8237BEB02AE1}" srcOrd="1" destOrd="0" parTransId="{18469651-361D-4B53-AA76-D65DAF64DEB8}" sibTransId="{FDA5B01C-A078-4142-8BF0-D64949B7251E}"/>
    <dgm:cxn modelId="{B8201605-5886-476B-85C2-50EF1865224A}" type="presParOf" srcId="{601E3DA0-9494-4AB5-A8FD-8E7ACF21E022}" destId="{DF6F0936-CD38-4A0B-A45A-E344A12EDCA9}" srcOrd="0" destOrd="0" presId="urn:microsoft.com/office/officeart/2005/8/layout/venn1"/>
    <dgm:cxn modelId="{C26EA6AA-D7FF-4E9F-99CB-1382D42A42E0}" type="presParOf" srcId="{601E3DA0-9494-4AB5-A8FD-8E7ACF21E022}" destId="{74F96027-44D3-449D-AB6F-63CA117A38DA}" srcOrd="1" destOrd="0" presId="urn:microsoft.com/office/officeart/2005/8/layout/venn1"/>
    <dgm:cxn modelId="{CD2BA8A6-22A6-43AF-B01D-C5C2B13DAE94}" type="presParOf" srcId="{601E3DA0-9494-4AB5-A8FD-8E7ACF21E022}" destId="{6E50FFCE-7AAE-4DEC-915A-93C2AE5F053F}" srcOrd="2" destOrd="0" presId="urn:microsoft.com/office/officeart/2005/8/layout/venn1"/>
    <dgm:cxn modelId="{2CFAEFA3-54C1-4C04-B41E-8D71742A0249}" type="presParOf" srcId="{601E3DA0-9494-4AB5-A8FD-8E7ACF21E022}" destId="{D70C5BD0-6BD5-4930-B50E-4CF955E3B1B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0FBB-0A29-40F3-8736-16F34925BD52}">
      <dsp:nvSpPr>
        <dsp:cNvPr id="0" name=""/>
        <dsp:cNvSpPr/>
      </dsp:nvSpPr>
      <dsp:spPr>
        <a:xfrm>
          <a:off x="437" y="552327"/>
          <a:ext cx="580127" cy="58012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State can supply</a:t>
          </a:r>
          <a:endParaRPr kumimoji="1" lang="ja-JP" altLang="en-US" sz="900" kern="1200" dirty="0"/>
        </a:p>
      </dsp:txBody>
      <dsp:txXfrm>
        <a:off x="85395" y="637285"/>
        <a:ext cx="410211" cy="410211"/>
      </dsp:txXfrm>
    </dsp:sp>
    <dsp:sp modelId="{EBC1E624-A1DA-4E51-A419-7D9E97252199}">
      <dsp:nvSpPr>
        <dsp:cNvPr id="0" name=""/>
        <dsp:cNvSpPr/>
      </dsp:nvSpPr>
      <dsp:spPr>
        <a:xfrm>
          <a:off x="627671" y="674154"/>
          <a:ext cx="336474" cy="336474"/>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dirty="0"/>
        </a:p>
      </dsp:txBody>
      <dsp:txXfrm>
        <a:off x="672271" y="802822"/>
        <a:ext cx="247274" cy="79138"/>
      </dsp:txXfrm>
    </dsp:sp>
    <dsp:sp modelId="{E8559FCA-044B-4131-9314-90EAB2A72193}">
      <dsp:nvSpPr>
        <dsp:cNvPr id="0" name=""/>
        <dsp:cNvSpPr/>
      </dsp:nvSpPr>
      <dsp:spPr>
        <a:xfrm>
          <a:off x="1011252" y="552327"/>
          <a:ext cx="580127" cy="58012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State can’t supply</a:t>
          </a:r>
          <a:endParaRPr kumimoji="1" lang="ja-JP" altLang="en-US" sz="900" kern="1200" dirty="0"/>
        </a:p>
      </dsp:txBody>
      <dsp:txXfrm>
        <a:off x="1096210" y="637285"/>
        <a:ext cx="410211" cy="410211"/>
      </dsp:txXfrm>
    </dsp:sp>
    <dsp:sp modelId="{B989F37D-0746-49CD-8C78-9CB478F18A72}">
      <dsp:nvSpPr>
        <dsp:cNvPr id="0" name=""/>
        <dsp:cNvSpPr/>
      </dsp:nvSpPr>
      <dsp:spPr>
        <a:xfrm>
          <a:off x="1638486" y="674154"/>
          <a:ext cx="336474" cy="336474"/>
        </a:xfrm>
        <a:prstGeom prst="mathEqual">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dirty="0"/>
        </a:p>
      </dsp:txBody>
      <dsp:txXfrm>
        <a:off x="1683086" y="743468"/>
        <a:ext cx="247274" cy="197846"/>
      </dsp:txXfrm>
    </dsp:sp>
    <dsp:sp modelId="{1F007D8B-A981-48AD-8066-1D8FA10E7509}">
      <dsp:nvSpPr>
        <dsp:cNvPr id="0" name=""/>
        <dsp:cNvSpPr/>
      </dsp:nvSpPr>
      <dsp:spPr>
        <a:xfrm>
          <a:off x="2022066" y="552327"/>
          <a:ext cx="580127" cy="58012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Social Needs</a:t>
          </a:r>
          <a:endParaRPr kumimoji="1" lang="ja-JP" altLang="en-US" sz="900" kern="1200" dirty="0"/>
        </a:p>
      </dsp:txBody>
      <dsp:txXfrm>
        <a:off x="2107024" y="637285"/>
        <a:ext cx="410211" cy="410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0936-CD38-4A0B-A45A-E344A12EDCA9}">
      <dsp:nvSpPr>
        <dsp:cNvPr id="0" name=""/>
        <dsp:cNvSpPr/>
      </dsp:nvSpPr>
      <dsp:spPr>
        <a:xfrm>
          <a:off x="1175793" y="340360"/>
          <a:ext cx="3383280" cy="3383279"/>
        </a:xfrm>
        <a:prstGeom prst="ellips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kumimoji="1" lang="en-US" altLang="ja-JP" sz="2000" kern="1200" dirty="0">
              <a:solidFill>
                <a:schemeClr val="accent3">
                  <a:lumMod val="50000"/>
                </a:schemeClr>
              </a:solidFill>
            </a:rPr>
            <a:t>the public sphere</a:t>
          </a:r>
          <a:endParaRPr kumimoji="1" lang="ja-JP" altLang="en-US" sz="2000" kern="1200" dirty="0">
            <a:solidFill>
              <a:schemeClr val="accent3">
                <a:lumMod val="50000"/>
              </a:schemeClr>
            </a:solidFill>
          </a:endParaRPr>
        </a:p>
      </dsp:txBody>
      <dsp:txXfrm>
        <a:off x="1648233" y="739321"/>
        <a:ext cx="1950720" cy="2585357"/>
      </dsp:txXfrm>
    </dsp:sp>
    <dsp:sp modelId="{6E50FFCE-7AAE-4DEC-915A-93C2AE5F053F}">
      <dsp:nvSpPr>
        <dsp:cNvPr id="0" name=""/>
        <dsp:cNvSpPr/>
      </dsp:nvSpPr>
      <dsp:spPr>
        <a:xfrm>
          <a:off x="1535844" y="340360"/>
          <a:ext cx="3383280" cy="3383279"/>
        </a:xfrm>
        <a:prstGeom prst="ellipse">
          <a:avLst/>
        </a:prstGeom>
        <a:gradFill flip="none" rotWithShape="1">
          <a:gsLst>
            <a:gs pos="0">
              <a:schemeClr val="accent1">
                <a:tint val="66000"/>
                <a:satMod val="160000"/>
                <a:alpha val="0"/>
              </a:schemeClr>
            </a:gs>
            <a:gs pos="50000">
              <a:schemeClr val="accent1">
                <a:tint val="44500"/>
                <a:satMod val="160000"/>
                <a:alpha val="50000"/>
              </a:schemeClr>
            </a:gs>
            <a:gs pos="100000">
              <a:schemeClr val="accent1">
                <a:tint val="23500"/>
                <a:satMod val="16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pPr>
          <a:r>
            <a:rPr kumimoji="1" lang="en-US" altLang="ja-JP" sz="2000" kern="1200" dirty="0"/>
            <a:t>     </a:t>
          </a:r>
          <a:r>
            <a:rPr kumimoji="1" lang="en-US" altLang="ja-JP" sz="2000" kern="1200" dirty="0">
              <a:solidFill>
                <a:srgbClr val="0070C0"/>
              </a:solidFill>
            </a:rPr>
            <a:t>public sphere</a:t>
          </a:r>
          <a:endParaRPr kumimoji="1" lang="ja-JP" altLang="en-US" sz="2000" kern="1200" dirty="0">
            <a:solidFill>
              <a:srgbClr val="0070C0"/>
            </a:solidFill>
          </a:endParaRPr>
        </a:p>
      </dsp:txBody>
      <dsp:txXfrm>
        <a:off x="2495964" y="739321"/>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575" cy="51220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9" y="1"/>
            <a:ext cx="3076575" cy="512206"/>
          </a:xfrm>
          <a:prstGeom prst="rect">
            <a:avLst/>
          </a:prstGeom>
        </p:spPr>
        <p:txBody>
          <a:bodyPr vert="horz" lIns="91440" tIns="45720" rIns="91440" bIns="45720" rtlCol="0"/>
          <a:lstStyle>
            <a:lvl1pPr algn="r">
              <a:defRPr sz="1200"/>
            </a:lvl1pPr>
          </a:lstStyle>
          <a:p>
            <a:fld id="{1DFEB09E-F20D-4351-A515-DAA131951E4A}" type="datetimeFigureOut">
              <a:rPr kumimoji="1" lang="ja-JP" altLang="en-US" smtClean="0"/>
              <a:t>2018/6/22</a:t>
            </a:fld>
            <a:endParaRPr kumimoji="1" lang="ja-JP" altLang="en-US"/>
          </a:p>
        </p:txBody>
      </p:sp>
      <p:sp>
        <p:nvSpPr>
          <p:cNvPr id="4" name="フッター プレースホルダー 3"/>
          <p:cNvSpPr>
            <a:spLocks noGrp="1"/>
          </p:cNvSpPr>
          <p:nvPr>
            <p:ph type="ftr" sz="quarter" idx="2"/>
          </p:nvPr>
        </p:nvSpPr>
        <p:spPr>
          <a:xfrm>
            <a:off x="1" y="9711294"/>
            <a:ext cx="3076575" cy="51220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9" y="9711294"/>
            <a:ext cx="3076575" cy="512206"/>
          </a:xfrm>
          <a:prstGeom prst="rect">
            <a:avLst/>
          </a:prstGeom>
        </p:spPr>
        <p:txBody>
          <a:bodyPr vert="horz" lIns="91440" tIns="45720" rIns="91440" bIns="45720" rtlCol="0" anchor="b"/>
          <a:lstStyle>
            <a:lvl1pPr algn="r">
              <a:defRPr sz="1200"/>
            </a:lvl1pPr>
          </a:lstStyle>
          <a:p>
            <a:fld id="{79CFAB0C-C1F2-4B55-9870-986E6C9317AB}" type="slidenum">
              <a:rPr kumimoji="1" lang="ja-JP" altLang="en-US" smtClean="0"/>
              <a:t>‹#›</a:t>
            </a:fld>
            <a:endParaRPr kumimoji="1" lang="ja-JP" altLang="en-US"/>
          </a:p>
        </p:txBody>
      </p:sp>
    </p:spTree>
    <p:extLst>
      <p:ext uri="{BB962C8B-B14F-4D97-AF65-F5344CB8AC3E}">
        <p14:creationId xmlns:p14="http://schemas.microsoft.com/office/powerpoint/2010/main" val="29523313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50913" y="0"/>
            <a:ext cx="5286375" cy="3963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1563" y="3963599"/>
            <a:ext cx="6957391" cy="6020338"/>
          </a:xfrm>
          <a:prstGeom prst="rect">
            <a:avLst/>
          </a:prstGeom>
        </p:spPr>
        <p:txBody>
          <a:bodyPr vert="horz" lIns="99048" tIns="49524" rIns="99048" bIns="495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7"/>
          <p:cNvSpPr>
            <a:spLocks noGrp="1"/>
          </p:cNvSpPr>
          <p:nvPr>
            <p:ph type="sldNum" sz="quarter" idx="5"/>
          </p:nvPr>
        </p:nvSpPr>
        <p:spPr>
          <a:xfrm>
            <a:off x="6238176" y="9983937"/>
            <a:ext cx="949433" cy="325526"/>
          </a:xfrm>
          <a:prstGeom prst="rect">
            <a:avLst/>
          </a:prstGeom>
        </p:spPr>
        <p:txBody>
          <a:bodyPr vert="horz" lIns="91440" tIns="45720" rIns="91440" bIns="45720" rtlCol="0" anchor="b"/>
          <a:lstStyle>
            <a:lvl1pPr algn="r">
              <a:defRPr sz="2000"/>
            </a:lvl1pPr>
          </a:lstStyle>
          <a:p>
            <a:fld id="{0B734036-4B9F-4E2E-94EF-75E305BA8AC8}" type="slidenum">
              <a:rPr lang="ja-JP" altLang="en-US" smtClean="0"/>
              <a:pPr/>
              <a:t>‹#›</a:t>
            </a:fld>
            <a:endParaRPr lang="ja-JP" altLang="en-US" dirty="0"/>
          </a:p>
        </p:txBody>
      </p:sp>
    </p:spTree>
    <p:extLst>
      <p:ext uri="{BB962C8B-B14F-4D97-AF65-F5344CB8AC3E}">
        <p14:creationId xmlns:p14="http://schemas.microsoft.com/office/powerpoint/2010/main" val="2535081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hchr.org/EN/Issues/RuleOfLaw/Pages/ConscientiousObjection.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wtn.com/library/THEOLOGY/KUNGINF.HTM#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563" y="3963599"/>
            <a:ext cx="6957391" cy="6180862"/>
          </a:xfrm>
        </p:spPr>
        <p:txBody>
          <a:bodyPr/>
          <a:lstStyle/>
          <a:p>
            <a:pPr algn="just"/>
            <a:r>
              <a:rPr lang="ja-JP" altLang="en-US" dirty="0"/>
              <a:t>フランシスコ教皇の思想を大</a:t>
            </a:r>
            <a:r>
              <a:rPr lang="ja-JP" altLang="en-US" dirty="0" err="1"/>
              <a:t>ぐ</a:t>
            </a:r>
            <a:r>
              <a:rPr lang="ja-JP" altLang="en-US" dirty="0"/>
              <a:t>くりにすれば「</a:t>
            </a:r>
            <a:r>
              <a:rPr lang="en-US" altLang="ja-JP" dirty="0"/>
              <a:t>justice</a:t>
            </a:r>
            <a:r>
              <a:rPr lang="ja-JP" altLang="en-US" dirty="0" err="1"/>
              <a:t>だけ</a:t>
            </a:r>
            <a:r>
              <a:rPr lang="ja-JP" altLang="en-US" dirty="0"/>
              <a:t>では足りない」のひと言にまとめることができる。今回は、この教皇の思想を</a:t>
            </a:r>
            <a:r>
              <a:rPr lang="en-US" altLang="ja-JP" dirty="0"/>
              <a:t>5</a:t>
            </a:r>
            <a:r>
              <a:rPr lang="ja-JP" altLang="en-US" dirty="0"/>
              <a:t>回に分けて説明するシリーズの</a:t>
            </a:r>
            <a:r>
              <a:rPr lang="en-US" altLang="ja-JP" dirty="0"/>
              <a:t>2</a:t>
            </a:r>
            <a:r>
              <a:rPr lang="ja-JP" altLang="en-US" dirty="0"/>
              <a:t>回目。先回は、社会規範の拡張、</a:t>
            </a:r>
            <a:r>
              <a:rPr lang="en-US" altLang="ja-JP" dirty="0"/>
              <a:t>Is justice enough?</a:t>
            </a:r>
            <a:r>
              <a:rPr lang="ja-JP" altLang="en-US" dirty="0"/>
              <a:t>　をテーマに話した。</a:t>
            </a:r>
            <a:r>
              <a:rPr lang="en-US" altLang="ja-JP" dirty="0"/>
              <a:t>justice</a:t>
            </a:r>
            <a:r>
              <a:rPr lang="ja-JP" altLang="en-US" dirty="0"/>
              <a:t>の他に</a:t>
            </a:r>
            <a:r>
              <a:rPr lang="en-US" altLang="ja-JP" dirty="0"/>
              <a:t>righteousness</a:t>
            </a:r>
            <a:r>
              <a:rPr lang="ja-JP" altLang="en-US" dirty="0"/>
              <a:t>が必要だと説明した。今回は「倫理改革」を取り上げる。</a:t>
            </a:r>
            <a:r>
              <a:rPr lang="en-US" altLang="ja-JP" dirty="0"/>
              <a:t>virtue ethics</a:t>
            </a:r>
            <a:r>
              <a:rPr lang="ja-JP" altLang="en-US" dirty="0"/>
              <a:t>という新型倫理について述べる。</a:t>
            </a:r>
            <a:endParaRPr lang="en-US" altLang="ja-JP" dirty="0"/>
          </a:p>
          <a:p>
            <a:pPr algn="just"/>
            <a:endParaRPr lang="en-US" altLang="ja-JP" dirty="0"/>
          </a:p>
          <a:p>
            <a:pPr algn="just"/>
            <a:r>
              <a:rPr lang="ja-JP" altLang="en-US" dirty="0"/>
              <a:t>今回の「これだけは覚えたいキーワード三つ」は、</a:t>
            </a:r>
            <a:r>
              <a:rPr lang="en-US" altLang="ja-JP" dirty="0"/>
              <a:t>sovereign, sovereignty</a:t>
            </a:r>
            <a:r>
              <a:rPr lang="ja-JP" altLang="en-US" dirty="0"/>
              <a:t>（主権者、主権）、</a:t>
            </a:r>
            <a:r>
              <a:rPr lang="en-US" altLang="ja-JP" dirty="0"/>
              <a:t>the res publica, the public sphere, the people</a:t>
            </a:r>
            <a:r>
              <a:rPr lang="ja-JP" altLang="en-US" dirty="0"/>
              <a:t>（必ず</a:t>
            </a:r>
            <a:r>
              <a:rPr lang="en-US" altLang="ja-JP" dirty="0"/>
              <a:t>the</a:t>
            </a:r>
            <a:r>
              <a:rPr lang="ja-JP" altLang="en-US" dirty="0"/>
              <a:t>が付くことに注意）、</a:t>
            </a:r>
            <a:r>
              <a:rPr lang="en-US" altLang="ja-JP" dirty="0"/>
              <a:t>virtue ethics</a:t>
            </a:r>
            <a:r>
              <a:rPr lang="ja-JP" altLang="en-US" dirty="0"/>
              <a:t>の三つ。</a:t>
            </a:r>
            <a:r>
              <a:rPr lang="en-US" altLang="ja-JP" dirty="0"/>
              <a:t>virtue</a:t>
            </a:r>
            <a:r>
              <a:rPr lang="ja-JP" altLang="en-US" dirty="0"/>
              <a:t>は「徳」と和訳されることが多いがこれは不適切。徳は、仁義礼など既定の特質を表すが、</a:t>
            </a:r>
            <a:r>
              <a:rPr lang="en-US" altLang="ja-JP" dirty="0"/>
              <a:t>virtue</a:t>
            </a:r>
            <a:r>
              <a:rPr lang="ja-JP" altLang="en-US" dirty="0"/>
              <a:t>は、</a:t>
            </a:r>
            <a:r>
              <a:rPr lang="en-US" altLang="ja-JP" dirty="0"/>
              <a:t>collective and individual greatness</a:t>
            </a:r>
            <a:r>
              <a:rPr lang="ja-JP" altLang="en-US" dirty="0"/>
              <a:t>として価値あるものとされた個々の特質を意味する。即ち、或る</a:t>
            </a:r>
            <a:r>
              <a:rPr lang="en-US" altLang="ja-JP" dirty="0"/>
              <a:t>collective</a:t>
            </a:r>
            <a:r>
              <a:rPr lang="ja-JP" altLang="en-US" dirty="0"/>
              <a:t>ないし</a:t>
            </a:r>
            <a:r>
              <a:rPr lang="en-US" altLang="ja-JP" dirty="0"/>
              <a:t>individual</a:t>
            </a:r>
            <a:r>
              <a:rPr lang="ja-JP" altLang="en-US" dirty="0" err="1"/>
              <a:t>が該</a:t>
            </a:r>
            <a:r>
              <a:rPr lang="en-US" altLang="ja-JP" dirty="0"/>
              <a:t>virtue</a:t>
            </a:r>
            <a:r>
              <a:rPr lang="ja-JP" altLang="en-US" dirty="0"/>
              <a:t>を示して初めて意味を持つ。予め定まっていない。</a:t>
            </a:r>
            <a:endParaRPr lang="en-US" altLang="ja-JP" dirty="0"/>
          </a:p>
          <a:p>
            <a:pPr algn="just"/>
            <a:endParaRPr lang="en-US" altLang="ja-JP" dirty="0"/>
          </a:p>
          <a:p>
            <a:pPr algn="just"/>
            <a:r>
              <a:rPr lang="ja-JP" altLang="en-US" dirty="0"/>
              <a:t>教皇の思想は日本語では説明困難だ。日本語：「正しい」「自由」「義務」「国」などが、ドイツ語や英語など西洋言語ではそれぞれ</a:t>
            </a:r>
            <a:r>
              <a:rPr lang="en-US" altLang="ja-JP" dirty="0"/>
              <a:t>2</a:t>
            </a:r>
            <a:r>
              <a:rPr lang="ja-JP" altLang="en-US" dirty="0"/>
              <a:t>種類あり宗教用語と世俗用語で使い分けができる。意味が異なる。「</a:t>
            </a:r>
            <a:r>
              <a:rPr lang="en-US" altLang="ja-JP" dirty="0"/>
              <a:t>right</a:t>
            </a:r>
            <a:r>
              <a:rPr lang="ja-JP" altLang="en-US" dirty="0" err="1"/>
              <a:t>、</a:t>
            </a:r>
            <a:r>
              <a:rPr lang="en-US" altLang="ja-JP" dirty="0"/>
              <a:t>just</a:t>
            </a:r>
            <a:r>
              <a:rPr lang="ja-JP" altLang="en-US" dirty="0"/>
              <a:t>」「</a:t>
            </a:r>
            <a:r>
              <a:rPr lang="en-US" altLang="ja-JP" dirty="0"/>
              <a:t>freedom</a:t>
            </a:r>
            <a:r>
              <a:rPr lang="ja-JP" altLang="en-US" dirty="0" err="1"/>
              <a:t>、</a:t>
            </a:r>
            <a:r>
              <a:rPr lang="en-US" altLang="ja-JP" dirty="0"/>
              <a:t>liberty</a:t>
            </a:r>
            <a:r>
              <a:rPr lang="ja-JP" altLang="en-US" dirty="0"/>
              <a:t>」「</a:t>
            </a:r>
            <a:r>
              <a:rPr lang="en-US" altLang="ja-JP" dirty="0"/>
              <a:t>obligation</a:t>
            </a:r>
            <a:r>
              <a:rPr lang="ja-JP" altLang="en-US" dirty="0" err="1"/>
              <a:t>、</a:t>
            </a:r>
            <a:r>
              <a:rPr lang="en-US" altLang="ja-JP" dirty="0"/>
              <a:t>duty</a:t>
            </a:r>
            <a:r>
              <a:rPr lang="ja-JP" altLang="en-US" dirty="0"/>
              <a:t>」「</a:t>
            </a:r>
            <a:r>
              <a:rPr lang="en-US" altLang="ja-JP" dirty="0"/>
              <a:t>nation</a:t>
            </a:r>
            <a:r>
              <a:rPr lang="ja-JP" altLang="en-US" dirty="0" err="1"/>
              <a:t>、</a:t>
            </a:r>
            <a:r>
              <a:rPr lang="en-US" altLang="ja-JP" dirty="0"/>
              <a:t>state</a:t>
            </a:r>
            <a:r>
              <a:rPr lang="ja-JP" altLang="en-US" dirty="0"/>
              <a:t>」などなど。教皇の思想は、この様な使い分けができる西洋言語では説明が可能だが、日本語では困難となる。おまけに、齋藤は説明が下手。だからフランシスコの思想は難解と思われるかもしれない。</a:t>
            </a:r>
            <a:endParaRPr lang="en-US" altLang="ja-JP" dirty="0"/>
          </a:p>
          <a:p>
            <a:pPr algn="just"/>
            <a:endParaRPr lang="en-US" altLang="ja-JP" dirty="0"/>
          </a:p>
          <a:p>
            <a:pPr algn="just"/>
            <a:r>
              <a:rPr lang="ja-JP" altLang="en-US" dirty="0"/>
              <a:t>しかし、根本を分かってしまえば日本人でも理解できる。この</a:t>
            </a:r>
            <a:r>
              <a:rPr lang="en-US" altLang="ja-JP" dirty="0"/>
              <a:t>5</a:t>
            </a:r>
            <a:r>
              <a:rPr lang="ja-JP" altLang="en-US" dirty="0"/>
              <a:t>回シリーズで分からなかったとしても、諦めないで欲しい。</a:t>
            </a:r>
            <a:r>
              <a:rPr lang="en-US" altLang="ja-JP" dirty="0"/>
              <a:t>5</a:t>
            </a:r>
            <a:r>
              <a:rPr lang="ja-JP" altLang="en-US" dirty="0"/>
              <a:t>回で「根本」だけは伝える。理解できなかったとしても、各自今後も思索を続けると共に、この思想を理解した身近な誰かと繫がって諸判断を尋ねて欲しい。旧来の「分かりやすい思想」「地上の楽園を求める思想」で、この世の中を進めていけば、間違いなく「人類の破滅」が訪れる。トランプの登場しかり。</a:t>
            </a:r>
            <a:r>
              <a:rPr lang="en-US" altLang="ja-JP" dirty="0"/>
              <a:t>Brexit</a:t>
            </a:r>
            <a:r>
              <a:rPr lang="ja-JP" altLang="en-US" dirty="0"/>
              <a:t>しかり</a:t>
            </a:r>
            <a:r>
              <a:rPr lang="ja-JP" altLang="en-US"/>
              <a:t>。日本の憲法九条も覆されそう</a:t>
            </a:r>
            <a:r>
              <a:rPr lang="ja-JP" altLang="en-US" dirty="0"/>
              <a:t>だ。</a:t>
            </a:r>
            <a:endParaRPr lang="en-US" altLang="ja-JP" dirty="0"/>
          </a:p>
          <a:p>
            <a:pPr algn="just"/>
            <a:endParaRPr lang="en-US" altLang="ja-JP" dirty="0"/>
          </a:p>
          <a:p>
            <a:pPr algn="just"/>
            <a:r>
              <a:rPr lang="ja-JP" altLang="en-US" dirty="0"/>
              <a:t>この第一スライドでは</a:t>
            </a:r>
            <a:r>
              <a:rPr lang="en-US" altLang="ja-JP" dirty="0"/>
              <a:t>140</a:t>
            </a:r>
            <a:r>
              <a:rPr lang="ja-JP" altLang="en-US" dirty="0"/>
              <a:t>年前のカトリックが、デモクラシーを押さえ込もうとしていたこと、即ち、教皇レオ十三世がビスマルクと共に、誕生したばかりの「民主主義」を押さえ込み、それを「</a:t>
            </a:r>
            <a:r>
              <a:rPr lang="en-US" altLang="ja-JP" dirty="0"/>
              <a:t>right</a:t>
            </a:r>
            <a:r>
              <a:rPr lang="ja-JP" altLang="en-US" dirty="0"/>
              <a:t>でもなく</a:t>
            </a:r>
            <a:r>
              <a:rPr lang="en-US" altLang="ja-JP" dirty="0"/>
              <a:t>just</a:t>
            </a:r>
            <a:r>
              <a:rPr lang="ja-JP" altLang="en-US" dirty="0"/>
              <a:t>でもない」としていたことを、まず覚えておきたい。一世紀半後の</a:t>
            </a:r>
            <a:r>
              <a:rPr lang="en-US" altLang="ja-JP" dirty="0"/>
              <a:t>2015</a:t>
            </a:r>
            <a:r>
              <a:rPr lang="ja-JP" altLang="en-US" dirty="0"/>
              <a:t>年、フランシスコ教皇がデモクラシー発祥の地米国を訪れ“</a:t>
            </a:r>
            <a:r>
              <a:rPr lang="en-US" altLang="ja-JP" dirty="0"/>
              <a:t>the people</a:t>
            </a:r>
            <a:r>
              <a:rPr lang="ja-JP" altLang="en-US" dirty="0"/>
              <a:t>” </a:t>
            </a:r>
            <a:r>
              <a:rPr lang="en-US" altLang="ja-JP" dirty="0"/>
              <a:t>-- </a:t>
            </a:r>
            <a:r>
              <a:rPr lang="ja-JP" altLang="en-US" dirty="0"/>
              <a:t>リンカーンが</a:t>
            </a:r>
            <a:r>
              <a:rPr lang="en-US" altLang="ja-JP" dirty="0"/>
              <a:t>1863</a:t>
            </a:r>
            <a:r>
              <a:rPr lang="ja-JP" altLang="en-US" dirty="0"/>
              <a:t>年に発した民主主義をひと言で表す「</a:t>
            </a:r>
            <a:r>
              <a:rPr lang="en-US" altLang="ja-JP" dirty="0"/>
              <a:t>of the people, by the people, for the people</a:t>
            </a:r>
            <a:r>
              <a:rPr lang="ja-JP" altLang="en-US" dirty="0"/>
              <a:t>」にある</a:t>
            </a:r>
            <a:r>
              <a:rPr lang="en-US" altLang="ja-JP" dirty="0"/>
              <a:t>”the people” --- </a:t>
            </a:r>
            <a:r>
              <a:rPr lang="ja-JP" altLang="en-US" dirty="0"/>
              <a:t>を標榜し、熱烈に歓迎された。この変化はつい最近なのだ、と記憶に留めたい。</a:t>
            </a:r>
            <a:endParaRPr lang="en-US" altLang="ja-JP" dirty="0"/>
          </a:p>
          <a:p>
            <a:pPr algn="just"/>
            <a:endParaRPr lang="en-US" altLang="ja-JP" dirty="0"/>
          </a:p>
          <a:p>
            <a:pPr algn="just"/>
            <a:r>
              <a:rPr lang="ja-JP" altLang="en-US" dirty="0"/>
              <a:t>では「カトリック社会教説における主権者（</a:t>
            </a:r>
            <a:r>
              <a:rPr lang="en-US" altLang="ja-JP" dirty="0"/>
              <a:t>sovereign</a:t>
            </a:r>
            <a:r>
              <a:rPr lang="ja-JP" altLang="en-US" dirty="0"/>
              <a:t>）の変遷：「主権者が替われば倫理も変わる」」を始める。</a:t>
            </a:r>
          </a:p>
        </p:txBody>
      </p:sp>
      <p:sp>
        <p:nvSpPr>
          <p:cNvPr id="12" name="スライド イメージ プレースホルダー 11"/>
          <p:cNvSpPr>
            <a:spLocks noGrp="1" noRot="1" noChangeAspect="1"/>
          </p:cNvSpPr>
          <p:nvPr>
            <p:ph type="sldImg"/>
          </p:nvPr>
        </p:nvSpPr>
        <p:spPr/>
      </p:sp>
      <p:sp>
        <p:nvSpPr>
          <p:cNvPr id="13" name="スライド番号プレースホルダー 12"/>
          <p:cNvSpPr>
            <a:spLocks noGrp="1"/>
          </p:cNvSpPr>
          <p:nvPr>
            <p:ph type="sldNum" sz="quarter" idx="10"/>
          </p:nvPr>
        </p:nvSpPr>
        <p:spPr/>
        <p:txBody>
          <a:bodyPr/>
          <a:lstStyle/>
          <a:p>
            <a:fld id="{0B734036-4B9F-4E2E-94EF-75E305BA8AC8}" type="slidenum">
              <a:rPr lang="ja-JP" altLang="en-US" smtClean="0"/>
              <a:pPr/>
              <a:t>1</a:t>
            </a:fld>
            <a:endParaRPr lang="ja-JP" altLang="en-US" dirty="0"/>
          </a:p>
        </p:txBody>
      </p:sp>
    </p:spTree>
    <p:extLst>
      <p:ext uri="{BB962C8B-B14F-4D97-AF65-F5344CB8AC3E}">
        <p14:creationId xmlns:p14="http://schemas.microsoft.com/office/powerpoint/2010/main" val="149698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これは現在の西洋社会が二種類の</a:t>
            </a:r>
            <a:r>
              <a:rPr lang="en-US" altLang="ja-JP" dirty="0"/>
              <a:t>public</a:t>
            </a:r>
            <a:r>
              <a:rPr lang="ja-JP" altLang="en-US" dirty="0"/>
              <a:t>（おおやけ？）で構成されていることを示すイメージ図。</a:t>
            </a:r>
            <a:endParaRPr lang="en-US" altLang="ja-JP" dirty="0"/>
          </a:p>
          <a:p>
            <a:pPr algn="just"/>
            <a:endParaRPr lang="en-US" altLang="ja-JP" dirty="0"/>
          </a:p>
          <a:p>
            <a:pPr algn="just"/>
            <a:r>
              <a:rPr lang="ja-JP" altLang="en-US" dirty="0"/>
              <a:t>現在、二種類の</a:t>
            </a:r>
            <a:r>
              <a:rPr lang="en-US" altLang="ja-JP" dirty="0"/>
              <a:t>public sphere</a:t>
            </a:r>
            <a:r>
              <a:rPr lang="ja-JP" altLang="en-US" dirty="0"/>
              <a:t>は殆ど重なっている。つまり、宗教倫理と世俗倫理どちらの考え方でも、様々なテーマに対する価値判断・善悪判断に違いは殆ど出てこない。</a:t>
            </a:r>
            <a:endParaRPr lang="en-US" altLang="ja-JP" dirty="0"/>
          </a:p>
          <a:p>
            <a:pPr algn="just"/>
            <a:endParaRPr lang="en-US" altLang="ja-JP" dirty="0"/>
          </a:p>
          <a:p>
            <a:pPr algn="just"/>
            <a:r>
              <a:rPr lang="ja-JP" altLang="en-US" dirty="0"/>
              <a:t>近年において判断に齟齬が出る可能性がある</a:t>
            </a:r>
            <a:r>
              <a:rPr lang="en-US" altLang="ja-JP" dirty="0"/>
              <a:t>/</a:t>
            </a:r>
            <a:r>
              <a:rPr lang="ja-JP" altLang="en-US" dirty="0"/>
              <a:t>あったのは、医療・教育・税制・国防の分野だが、前者三つについては、齟齬が解消された。即ち近年の欧米西洋社会で、キリスト教民主主義（</a:t>
            </a:r>
            <a:r>
              <a:rPr lang="en-US" altLang="ja-JP" dirty="0"/>
              <a:t>Christian Democracy</a:t>
            </a:r>
            <a:r>
              <a:rPr lang="ja-JP" altLang="en-US" dirty="0"/>
              <a:t>）の考え方が優勢になるにつれ、前者三分野で齟齬が解消された。</a:t>
            </a:r>
            <a:endParaRPr lang="en-US" altLang="ja-JP" dirty="0"/>
          </a:p>
          <a:p>
            <a:pPr algn="just"/>
            <a:endParaRPr lang="en-US" altLang="ja-JP" dirty="0"/>
          </a:p>
          <a:p>
            <a:pPr algn="just"/>
            <a:r>
              <a:rPr lang="ja-JP" altLang="en-US" dirty="0"/>
              <a:t>ちなみにいうと、私はカトリックの経済学に興味があるので、上記「税制」に関する宗教倫理と世俗倫理のアプローチの違い、に関心がある。近年、ドイツでは</a:t>
            </a:r>
            <a:r>
              <a:rPr lang="en-US" altLang="ja-JP" dirty="0"/>
              <a:t>GmbH</a:t>
            </a:r>
            <a:r>
              <a:rPr lang="ja-JP" altLang="en-US" dirty="0"/>
              <a:t>税制議論、米国では</a:t>
            </a:r>
            <a:r>
              <a:rPr lang="en-US" altLang="ja-JP" dirty="0"/>
              <a:t>LLC</a:t>
            </a:r>
            <a:r>
              <a:rPr lang="ja-JP" altLang="en-US" dirty="0"/>
              <a:t>税制議論が進み、詳細は割愛するが、宗教倫理と世俗倫理のアプローチの違いによる税制関連の齟齬が解消された。</a:t>
            </a:r>
            <a:endParaRPr lang="en-US" altLang="ja-JP" dirty="0"/>
          </a:p>
          <a:p>
            <a:pPr algn="just"/>
            <a:endParaRPr lang="en-US" altLang="ja-JP" dirty="0"/>
          </a:p>
          <a:p>
            <a:pPr algn="just"/>
            <a:r>
              <a:rPr lang="ja-JP" altLang="en-US" dirty="0"/>
              <a:t>しかし日本では</a:t>
            </a:r>
            <a:r>
              <a:rPr lang="en-US" altLang="ja-JP" dirty="0"/>
              <a:t>…</a:t>
            </a:r>
            <a:r>
              <a:rPr lang="ja-JP" altLang="en-US" dirty="0" err="1"/>
              <a:t>。</a:t>
            </a:r>
            <a:r>
              <a:rPr lang="ja-JP" altLang="en-US" dirty="0"/>
              <a:t>お分かりと思うが、戦争直後</a:t>
            </a:r>
            <a:r>
              <a:rPr lang="en-US" altLang="ja-JP" dirty="0"/>
              <a:t>1946</a:t>
            </a:r>
            <a:r>
              <a:rPr lang="ja-JP" altLang="en-US" dirty="0"/>
              <a:t>年開始の</a:t>
            </a:r>
            <a:r>
              <a:rPr lang="en-US" altLang="ja-JP" dirty="0"/>
              <a:t>human rights</a:t>
            </a:r>
            <a:r>
              <a:rPr lang="ja-JP" altLang="en-US" dirty="0"/>
              <a:t>議論に始まる「理性と信仰のアウフヘーベン」議論に全く参加できていない日本では、この種の議論 </a:t>
            </a:r>
            <a:r>
              <a:rPr lang="en-US" altLang="ja-JP" dirty="0"/>
              <a:t>-- </a:t>
            </a:r>
            <a:r>
              <a:rPr lang="ja-JP" altLang="en-US" dirty="0"/>
              <a:t>医療・教育・税制・国防の分野における「国家」と「宗教」の役割分担、と言っても良いかも </a:t>
            </a:r>
            <a:r>
              <a:rPr lang="en-US" altLang="ja-JP" dirty="0"/>
              <a:t>-- </a:t>
            </a:r>
            <a:r>
              <a:rPr lang="ja-JP" altLang="en-US" dirty="0"/>
              <a:t>は全く進まない。従って日本での</a:t>
            </a:r>
            <a:r>
              <a:rPr lang="en-US" altLang="ja-JP" dirty="0"/>
              <a:t>LLC</a:t>
            </a:r>
            <a:r>
              <a:rPr lang="ja-JP" altLang="en-US" dirty="0"/>
              <a:t>税制議論は、表面的にはともかく根本的には全く進まない、と私は感じている。</a:t>
            </a:r>
            <a:endParaRPr lang="en-US" altLang="ja-JP" dirty="0"/>
          </a:p>
          <a:p>
            <a:pPr algn="just"/>
            <a:endParaRPr lang="en-US" altLang="ja-JP" dirty="0"/>
          </a:p>
          <a:p>
            <a:pPr algn="just"/>
            <a:r>
              <a:rPr lang="ja-JP" altLang="en-US" dirty="0"/>
              <a:t>脱線した。医療・教育・税制については両アプローチによる齟齬が解消された西洋社会だが、国防の分野だけは、</a:t>
            </a:r>
            <a:r>
              <a:rPr lang="en-US" altLang="ja-JP" dirty="0"/>
              <a:t>the right of belligerency of the state</a:t>
            </a:r>
            <a:r>
              <a:rPr lang="ja-JP" altLang="en-US" dirty="0"/>
              <a:t>（国家交戦権）と</a:t>
            </a:r>
            <a:r>
              <a:rPr lang="en-US" altLang="ja-JP" dirty="0"/>
              <a:t>the right of conscientious objection</a:t>
            </a:r>
            <a:r>
              <a:rPr lang="ja-JP" altLang="en-US" dirty="0"/>
              <a:t>（良心的拒否権）とで、宗教倫理と世俗倫理は明確に対立している。</a:t>
            </a:r>
            <a:endParaRPr lang="en-US" altLang="ja-JP" dirty="0"/>
          </a:p>
          <a:p>
            <a:pPr algn="just"/>
            <a:endParaRPr lang="en-US" altLang="ja-JP" dirty="0"/>
          </a:p>
          <a:p>
            <a:pPr algn="just"/>
            <a:r>
              <a:rPr lang="ja-JP" altLang="en-US" dirty="0"/>
              <a:t>なお、国連人権委員会では、</a:t>
            </a:r>
            <a:endParaRPr lang="en-US" altLang="ja-JP" dirty="0"/>
          </a:p>
          <a:p>
            <a:pPr algn="just"/>
            <a:r>
              <a:rPr lang="en-US" altLang="ja-JP" dirty="0">
                <a:hlinkClick r:id="rId3"/>
              </a:rPr>
              <a:t>http://www.ohchr.org/EN/Issues/RuleOfLaw/Pages/ConscientiousObjection.aspx</a:t>
            </a:r>
            <a:endParaRPr lang="en-US" altLang="ja-JP" dirty="0"/>
          </a:p>
          <a:p>
            <a:pPr algn="just"/>
            <a:r>
              <a:rPr lang="ja-JP" altLang="en-US" dirty="0"/>
              <a:t>を見ると分かるとおり、</a:t>
            </a:r>
            <a:r>
              <a:rPr lang="en-US" altLang="ja-JP" dirty="0"/>
              <a:t>1993</a:t>
            </a:r>
            <a:r>
              <a:rPr lang="ja-JP" altLang="en-US" dirty="0"/>
              <a:t>年、良心的拒否権が</a:t>
            </a:r>
            <a:r>
              <a:rPr lang="en-US" altLang="ja-JP" dirty="0"/>
              <a:t>human rights</a:t>
            </a:r>
            <a:r>
              <a:rPr lang="ja-JP" altLang="en-US" dirty="0"/>
              <a:t>の一つであることを認めている。</a:t>
            </a:r>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10</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39646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17</a:t>
            </a:r>
            <a:r>
              <a:rPr lang="ja-JP" altLang="en-US" dirty="0"/>
              <a:t>項目にわたって両</a:t>
            </a:r>
            <a:r>
              <a:rPr lang="en-US" altLang="ja-JP" dirty="0"/>
              <a:t>sphere</a:t>
            </a:r>
            <a:r>
              <a:rPr lang="ja-JP" altLang="en-US" dirty="0" err="1"/>
              <a:t>での</a:t>
            </a:r>
            <a:r>
              <a:rPr lang="ja-JP" altLang="en-US" dirty="0"/>
              <a:t>考え方の違いをまとめた。ただ、繰り返すが、考え方に違いはあるものの、西洋社会問題の価値判断・善悪判断において、その結論に齟齬が出ることは少なくなってきている。日本語では、考え方の違いそのものを区別できないものが多い。例えば、</a:t>
            </a:r>
            <a:endParaRPr lang="en-US" altLang="ja-JP" dirty="0"/>
          </a:p>
          <a:p>
            <a:endParaRPr lang="en-US" altLang="ja-JP" dirty="0"/>
          </a:p>
          <a:p>
            <a:r>
              <a:rPr lang="en-US" altLang="ja-JP" dirty="0"/>
              <a:t>positive norm </a:t>
            </a:r>
            <a:r>
              <a:rPr lang="ja-JP" altLang="en-US" dirty="0"/>
              <a:t>正規範</a:t>
            </a:r>
            <a:r>
              <a:rPr lang="en-US" altLang="ja-JP" dirty="0"/>
              <a:t>	right		legitimate, just	</a:t>
            </a:r>
            <a:r>
              <a:rPr lang="ja-JP" altLang="en-US" dirty="0"/>
              <a:t>「正、正当」</a:t>
            </a:r>
            <a:endParaRPr lang="en-US" altLang="ja-JP" dirty="0"/>
          </a:p>
          <a:p>
            <a:r>
              <a:rPr lang="en-US" altLang="ja-JP" dirty="0"/>
              <a:t>negative norm </a:t>
            </a:r>
            <a:r>
              <a:rPr lang="ja-JP" altLang="en-US" dirty="0"/>
              <a:t>負規範</a:t>
            </a:r>
            <a:r>
              <a:rPr lang="en-US" altLang="ja-JP" dirty="0"/>
              <a:t>	sin		guilt		</a:t>
            </a:r>
            <a:r>
              <a:rPr lang="ja-JP" altLang="en-US" dirty="0"/>
              <a:t>「罪」</a:t>
            </a:r>
            <a:endParaRPr lang="en-US" altLang="ja-JP" dirty="0"/>
          </a:p>
          <a:p>
            <a:r>
              <a:rPr lang="en-US" altLang="ja-JP" dirty="0"/>
              <a:t>rule </a:t>
            </a:r>
            <a:r>
              <a:rPr lang="ja-JP" altLang="en-US" dirty="0"/>
              <a:t>規則</a:t>
            </a:r>
            <a:r>
              <a:rPr lang="en-US" altLang="ja-JP" dirty="0"/>
              <a:t>		Recht		Gesetz		</a:t>
            </a:r>
            <a:r>
              <a:rPr lang="ja-JP" altLang="en-US" dirty="0"/>
              <a:t>「法」</a:t>
            </a:r>
            <a:endParaRPr lang="en-US" altLang="ja-JP" dirty="0"/>
          </a:p>
          <a:p>
            <a:r>
              <a:rPr lang="en-US" altLang="ja-JP" dirty="0"/>
              <a:t>flexibility </a:t>
            </a:r>
            <a:r>
              <a:rPr lang="ja-JP" altLang="en-US" dirty="0"/>
              <a:t>柔軟性</a:t>
            </a:r>
            <a:r>
              <a:rPr lang="en-US" altLang="ja-JP" dirty="0"/>
              <a:t>	freedom		liberty		</a:t>
            </a:r>
            <a:r>
              <a:rPr lang="ja-JP" altLang="en-US" dirty="0"/>
              <a:t>「自由」</a:t>
            </a:r>
            <a:endParaRPr lang="en-US" altLang="ja-JP" dirty="0"/>
          </a:p>
          <a:p>
            <a:endParaRPr lang="en-US" altLang="ja-JP" dirty="0"/>
          </a:p>
          <a:p>
            <a:r>
              <a:rPr lang="ja-JP" altLang="en-US" dirty="0"/>
              <a:t>という具合に日本語では同じになってしまう。また、特徴的なのは</a:t>
            </a:r>
            <a:endParaRPr lang="en-US" altLang="ja-JP" dirty="0"/>
          </a:p>
          <a:p>
            <a:endParaRPr lang="en-US" altLang="ja-JP" dirty="0"/>
          </a:p>
          <a:p>
            <a:r>
              <a:rPr lang="en-US" altLang="ja-JP" dirty="0"/>
              <a:t>responsibility </a:t>
            </a:r>
            <a:r>
              <a:rPr lang="ja-JP" altLang="en-US" dirty="0"/>
              <a:t>応答責任</a:t>
            </a:r>
            <a:r>
              <a:rPr lang="en-US" altLang="ja-JP" dirty="0"/>
              <a:t>	moral responsibility	legal compliance</a:t>
            </a:r>
          </a:p>
          <a:p>
            <a:r>
              <a:rPr lang="en-US" altLang="ja-JP" dirty="0"/>
              <a:t>sovereign </a:t>
            </a:r>
            <a:r>
              <a:rPr lang="ja-JP" altLang="en-US" dirty="0"/>
              <a:t>主権者</a:t>
            </a:r>
            <a:r>
              <a:rPr lang="en-US" altLang="ja-JP" dirty="0"/>
              <a:t>	the people		nations</a:t>
            </a:r>
          </a:p>
          <a:p>
            <a:r>
              <a:rPr lang="en-US" altLang="ja-JP" dirty="0"/>
              <a:t>enforceability </a:t>
            </a:r>
            <a:r>
              <a:rPr lang="ja-JP" altLang="en-US" dirty="0"/>
              <a:t>強制執行力</a:t>
            </a:r>
            <a:r>
              <a:rPr lang="en-US" altLang="ja-JP" dirty="0"/>
              <a:t>	unforced force	coercive force</a:t>
            </a:r>
            <a:r>
              <a:rPr lang="ja-JP" altLang="en-US" dirty="0"/>
              <a:t> 獄刑や死刑による強制</a:t>
            </a:r>
            <a:endParaRPr lang="en-US" altLang="ja-JP" dirty="0"/>
          </a:p>
          <a:p>
            <a:r>
              <a:rPr lang="en-US" altLang="ja-JP" dirty="0"/>
              <a:t>aim</a:t>
            </a:r>
            <a:r>
              <a:rPr lang="ja-JP" altLang="en-US" dirty="0"/>
              <a:t> 目的</a:t>
            </a:r>
            <a:r>
              <a:rPr lang="en-US" altLang="ja-JP" dirty="0"/>
              <a:t>		the common good </a:t>
            </a:r>
            <a:r>
              <a:rPr lang="ja-JP" altLang="en-US" dirty="0"/>
              <a:t>共通善</a:t>
            </a:r>
            <a:r>
              <a:rPr lang="en-US" altLang="ja-JP" dirty="0"/>
              <a:t>	public welfare </a:t>
            </a:r>
            <a:r>
              <a:rPr lang="ja-JP" altLang="en-US" dirty="0"/>
              <a:t>公共福祉</a:t>
            </a:r>
            <a:r>
              <a:rPr lang="en-US" altLang="ja-JP" dirty="0"/>
              <a:t>	 </a:t>
            </a:r>
          </a:p>
          <a:p>
            <a:endParaRPr lang="en-US" altLang="ja-JP" dirty="0"/>
          </a:p>
          <a:p>
            <a:r>
              <a:rPr lang="ja-JP" altLang="en-US" dirty="0"/>
              <a:t>であり一般の日本語に無い概念が出てくる。また、鋭く対立するのは、</a:t>
            </a:r>
            <a:endParaRPr lang="en-US" altLang="ja-JP" dirty="0"/>
          </a:p>
          <a:p>
            <a:endParaRPr lang="en-US" altLang="ja-JP" dirty="0"/>
          </a:p>
          <a:p>
            <a:r>
              <a:rPr lang="en-US" altLang="ja-JP" dirty="0"/>
              <a:t>military conscription </a:t>
            </a:r>
            <a:r>
              <a:rPr lang="ja-JP" altLang="en-US" dirty="0"/>
              <a:t>徴兵</a:t>
            </a:r>
            <a:r>
              <a:rPr lang="en-US" altLang="ja-JP" dirty="0"/>
              <a:t>	</a:t>
            </a:r>
            <a:r>
              <a:rPr lang="ja-JP" altLang="en-US" dirty="0"/>
              <a:t>良心的拒否が可能</a:t>
            </a:r>
            <a:r>
              <a:rPr lang="en-US" altLang="ja-JP" dirty="0"/>
              <a:t>	</a:t>
            </a:r>
            <a:r>
              <a:rPr lang="ja-JP" altLang="en-US" dirty="0"/>
              <a:t>ウムを言わせず強制</a:t>
            </a:r>
            <a:endParaRPr lang="en-US" altLang="ja-JP" dirty="0"/>
          </a:p>
          <a:p>
            <a:endParaRPr lang="en-US" altLang="ja-JP" dirty="0"/>
          </a:p>
          <a:p>
            <a:r>
              <a:rPr lang="ja-JP" altLang="en-US" dirty="0"/>
              <a:t>の点だ。</a:t>
            </a:r>
            <a:endParaRPr lang="en-US" altLang="ja-JP" dirty="0"/>
          </a:p>
          <a:p>
            <a:endParaRPr lang="en-US" altLang="ja-JP" dirty="0"/>
          </a:p>
          <a:p>
            <a:r>
              <a:rPr lang="en-US" altLang="ja-JP" dirty="0"/>
              <a:t>good &amp; service evaluation</a:t>
            </a:r>
            <a:r>
              <a:rPr lang="ja-JP" altLang="en-US" dirty="0"/>
              <a:t>以下は経済の分野での事柄なので、</a:t>
            </a:r>
            <a:r>
              <a:rPr lang="en-US" altLang="ja-JP" dirty="0"/>
              <a:t>11</a:t>
            </a:r>
            <a:r>
              <a:rPr lang="ja-JP" altLang="en-US" dirty="0"/>
              <a:t>月分科会で取り上げる予定。割愛。</a:t>
            </a:r>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11</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123928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563" y="3963599"/>
            <a:ext cx="6957391" cy="6259900"/>
          </a:xfrm>
        </p:spPr>
        <p:txBody>
          <a:bodyPr/>
          <a:lstStyle/>
          <a:p>
            <a:pPr algn="just"/>
            <a:r>
              <a:rPr lang="ja-JP" altLang="en-US" dirty="0"/>
              <a:t>倫理が両</a:t>
            </a:r>
            <a:r>
              <a:rPr lang="en-US" altLang="ja-JP" dirty="0"/>
              <a:t>sphere</a:t>
            </a:r>
            <a:r>
              <a:rPr lang="ja-JP" altLang="en-US" dirty="0"/>
              <a:t>でどう違うかまとめた。</a:t>
            </a:r>
            <a:r>
              <a:rPr lang="en-US" altLang="ja-JP" dirty="0"/>
              <a:t>virtue</a:t>
            </a:r>
            <a:r>
              <a:rPr lang="ja-JP" altLang="en-US" dirty="0"/>
              <a:t> </a:t>
            </a:r>
            <a:r>
              <a:rPr lang="en-US" altLang="ja-JP" dirty="0"/>
              <a:t>ethics</a:t>
            </a:r>
            <a:r>
              <a:rPr lang="ja-JP" altLang="en-US" dirty="0"/>
              <a:t>と</a:t>
            </a:r>
            <a:r>
              <a:rPr lang="en-US" altLang="ja-JP" dirty="0"/>
              <a:t>utilitarian ethics</a:t>
            </a:r>
            <a:r>
              <a:rPr lang="ja-JP" altLang="en-US" dirty="0" err="1"/>
              <a:t>。</a:t>
            </a:r>
            <a:r>
              <a:rPr lang="ja-JP" altLang="en-US" dirty="0"/>
              <a:t>徳倫理と功利主義倫理と和訳したが、</a:t>
            </a:r>
            <a:r>
              <a:rPr lang="en-US" altLang="ja-JP" dirty="0"/>
              <a:t>virtue</a:t>
            </a:r>
            <a:r>
              <a:rPr lang="ja-JP" altLang="en-US" dirty="0"/>
              <a:t>を日本語「徳」で和訳するのは無理があるし、</a:t>
            </a:r>
            <a:r>
              <a:rPr lang="en-US" altLang="ja-JP" dirty="0"/>
              <a:t>utilitarian</a:t>
            </a:r>
            <a:r>
              <a:rPr lang="ja-JP" altLang="en-US" dirty="0"/>
              <a:t>は「効用主義」とすべきであって「功利主義」の「利」の字を当てはめるのは不適切だ。</a:t>
            </a:r>
            <a:endParaRPr lang="en-US" altLang="ja-JP" dirty="0"/>
          </a:p>
          <a:p>
            <a:pPr algn="just"/>
            <a:endParaRPr lang="en-US" altLang="ja-JP" dirty="0"/>
          </a:p>
          <a:p>
            <a:pPr algn="just"/>
            <a:r>
              <a:rPr lang="ja-JP" altLang="en-US" dirty="0"/>
              <a:t>そもそも</a:t>
            </a:r>
            <a:r>
              <a:rPr lang="en-US" altLang="ja-JP" dirty="0"/>
              <a:t>utilitarianism</a:t>
            </a:r>
            <a:r>
              <a:rPr lang="ja-JP" altLang="en-US" dirty="0"/>
              <a:t>は、</a:t>
            </a:r>
            <a:r>
              <a:rPr lang="en-US" altLang="ja-JP" dirty="0"/>
              <a:t>utility</a:t>
            </a:r>
            <a:r>
              <a:rPr lang="ja-JP" altLang="en-US" dirty="0"/>
              <a:t>（効用）のあるものを「善」「正」とする考え方だから、効用主義と和訳すべき。</a:t>
            </a:r>
            <a:r>
              <a:rPr lang="en-US" altLang="ja-JP" dirty="0"/>
              <a:t>utility</a:t>
            </a:r>
            <a:r>
              <a:rPr lang="ja-JP" altLang="en-US" dirty="0"/>
              <a:t>（効用）のあるものを、「利益」「価値あるもの」と考えるのは</a:t>
            </a:r>
            <a:r>
              <a:rPr lang="en-US" altLang="ja-JP" dirty="0"/>
              <a:t>utilitarian economics</a:t>
            </a:r>
            <a:r>
              <a:rPr lang="ja-JP" altLang="en-US" dirty="0"/>
              <a:t>であって、</a:t>
            </a:r>
            <a:r>
              <a:rPr lang="en-US" altLang="ja-JP" dirty="0"/>
              <a:t>utilitarian ethics</a:t>
            </a:r>
            <a:r>
              <a:rPr lang="ja-JP" altLang="en-US" dirty="0"/>
              <a:t>ではない。だから</a:t>
            </a:r>
            <a:r>
              <a:rPr lang="en-US" altLang="ja-JP" dirty="0"/>
              <a:t>utilitarian economics</a:t>
            </a:r>
            <a:r>
              <a:rPr lang="ja-JP" altLang="en-US" dirty="0"/>
              <a:t>を功利主義経済と和訳するのは未だ許せるが、</a:t>
            </a:r>
            <a:r>
              <a:rPr lang="en-US" altLang="ja-JP" dirty="0"/>
              <a:t>utilitarian ethics</a:t>
            </a:r>
            <a:r>
              <a:rPr lang="ja-JP" altLang="en-US" dirty="0"/>
              <a:t>を功利主義倫理と和訳するのは誤解を招く不適切な和訳だ。</a:t>
            </a:r>
            <a:endParaRPr lang="en-US" altLang="ja-JP" dirty="0"/>
          </a:p>
          <a:p>
            <a:pPr algn="just"/>
            <a:endParaRPr lang="en-US" altLang="ja-JP" dirty="0"/>
          </a:p>
          <a:p>
            <a:pPr algn="just"/>
            <a:r>
              <a:rPr lang="ja-JP" altLang="en-US" dirty="0"/>
              <a:t>倫理学においても経済学においても無用な誤解を避けるために、</a:t>
            </a:r>
            <a:r>
              <a:rPr lang="en-US" altLang="ja-JP" dirty="0"/>
              <a:t>utilitarianism</a:t>
            </a:r>
            <a:r>
              <a:rPr lang="ja-JP" altLang="en-US" dirty="0"/>
              <a:t>を「効用主義」と和訳することをお薦めする。同様に、</a:t>
            </a:r>
            <a:r>
              <a:rPr lang="en-US" altLang="ja-JP" dirty="0"/>
              <a:t>utilitarian economics</a:t>
            </a:r>
            <a:r>
              <a:rPr lang="ja-JP" altLang="en-US" dirty="0"/>
              <a:t>を効用主義経済、</a:t>
            </a:r>
            <a:r>
              <a:rPr lang="en-US" altLang="ja-JP" dirty="0"/>
              <a:t>utilitarian ethics</a:t>
            </a:r>
            <a:r>
              <a:rPr lang="ja-JP" altLang="en-US" dirty="0"/>
              <a:t>を効用主義倫理、と和訳することをお薦めする。しかしここでは分かりやすくするために「功利主義」を使った。また、日本人には馴染みがあるという理由で</a:t>
            </a:r>
            <a:r>
              <a:rPr lang="en-US" altLang="ja-JP" dirty="0"/>
              <a:t>virtue</a:t>
            </a:r>
            <a:r>
              <a:rPr lang="ja-JP" altLang="en-US" dirty="0"/>
              <a:t>を「徳」と訳した。</a:t>
            </a:r>
            <a:endParaRPr lang="en-US" altLang="ja-JP" dirty="0"/>
          </a:p>
          <a:p>
            <a:pPr algn="just"/>
            <a:endParaRPr lang="en-US" altLang="ja-JP" dirty="0"/>
          </a:p>
          <a:p>
            <a:pPr algn="just"/>
            <a:r>
              <a:rPr lang="ja-JP" altLang="en-US" dirty="0"/>
              <a:t>さて、</a:t>
            </a:r>
            <a:r>
              <a:rPr lang="en-US" altLang="ja-JP" dirty="0"/>
              <a:t>the subjective</a:t>
            </a:r>
            <a:r>
              <a:rPr lang="ja-JP" altLang="en-US" dirty="0"/>
              <a:t>（主体）からして大きく異なる。「各人の良心」と「罪刑法定主義」。簡単に言えば、緑空間（</a:t>
            </a:r>
            <a:r>
              <a:rPr lang="en-US" altLang="ja-JP" dirty="0"/>
              <a:t>the public sphere</a:t>
            </a:r>
            <a:r>
              <a:rPr lang="ja-JP" altLang="en-US" dirty="0"/>
              <a:t>）は「人は良心に従って生きる」を前提にして組み立てられているのであり、青空間（</a:t>
            </a:r>
            <a:r>
              <a:rPr lang="en-US" altLang="ja-JP" dirty="0"/>
              <a:t>state sphere</a:t>
            </a:r>
            <a:r>
              <a:rPr lang="ja-JP" altLang="en-US" dirty="0" err="1"/>
              <a:t>、</a:t>
            </a:r>
            <a:r>
              <a:rPr lang="en-US" altLang="ja-JP" dirty="0"/>
              <a:t>public sphere</a:t>
            </a:r>
            <a:r>
              <a:rPr lang="ja-JP" altLang="en-US" dirty="0"/>
              <a:t>）は「人は欲得に従って生きる」を前提にして組み立てられている。（だから科料、牢屋、刑罰による強制が随時必要。）</a:t>
            </a:r>
            <a:endParaRPr lang="en-US" altLang="ja-JP" dirty="0"/>
          </a:p>
          <a:p>
            <a:pPr algn="just"/>
            <a:endParaRPr lang="en-US" altLang="ja-JP" dirty="0"/>
          </a:p>
          <a:p>
            <a:pPr algn="just"/>
            <a:r>
              <a:rPr lang="ja-JP" altLang="en-US" dirty="0"/>
              <a:t>断っておくと、「人は欲得に従って生きる」が簡単に無くなるとは誰も思っていない。フランシスコですら思っていない。だから両</a:t>
            </a:r>
            <a:r>
              <a:rPr lang="en-US" altLang="ja-JP" dirty="0"/>
              <a:t>sphere</a:t>
            </a:r>
            <a:r>
              <a:rPr lang="ja-JP" altLang="en-US" dirty="0"/>
              <a:t>はこれからもずっと併存する。ただ、後ほど述べるがカトリックでは、両者間の</a:t>
            </a:r>
            <a:r>
              <a:rPr lang="en-US" altLang="ja-JP" dirty="0"/>
              <a:t>Dialektik</a:t>
            </a:r>
            <a:r>
              <a:rPr lang="ja-JP" altLang="en-US" dirty="0"/>
              <a:t>によって両</a:t>
            </a:r>
            <a:r>
              <a:rPr lang="en-US" altLang="ja-JP" dirty="0"/>
              <a:t>sphere</a:t>
            </a:r>
            <a:r>
              <a:rPr lang="ja-JP" altLang="en-US" dirty="0"/>
              <a:t>の重なり（スライド</a:t>
            </a:r>
            <a:r>
              <a:rPr lang="en-US" altLang="ja-JP" dirty="0"/>
              <a:t>10</a:t>
            </a:r>
            <a:r>
              <a:rPr lang="ja-JP" altLang="en-US" dirty="0"/>
              <a:t>参照）は増えていくと考えている。齟齬は減っていくと考えている。これを漸進の法則（</a:t>
            </a:r>
            <a:r>
              <a:rPr lang="en-US" altLang="ja-JP" dirty="0"/>
              <a:t>the law of graduality</a:t>
            </a:r>
            <a:r>
              <a:rPr lang="ja-JP" altLang="en-US" dirty="0"/>
              <a:t>）という。</a:t>
            </a:r>
            <a:endParaRPr lang="en-US" altLang="ja-JP" dirty="0"/>
          </a:p>
          <a:p>
            <a:pPr algn="just"/>
            <a:endParaRPr lang="en-US" altLang="ja-JP" dirty="0"/>
          </a:p>
          <a:p>
            <a:pPr algn="just"/>
            <a:r>
              <a:rPr lang="ja-JP" altLang="en-US" dirty="0"/>
              <a:t>しかし楽観はできない。特に日本。イエスが言うように</a:t>
            </a:r>
            <a:r>
              <a:rPr lang="en-US" altLang="ja-JP" dirty="0"/>
              <a:t>vigilate et orate</a:t>
            </a:r>
            <a:r>
              <a:rPr lang="ja-JP" altLang="en-US" dirty="0"/>
              <a:t>（警戒覚醒状態にあって祈る）を怠ってはならない。下から二番目、</a:t>
            </a:r>
            <a:r>
              <a:rPr lang="en-US" altLang="ja-JP" dirty="0"/>
              <a:t>scope of education</a:t>
            </a:r>
            <a:r>
              <a:rPr lang="ja-JP" altLang="en-US" dirty="0"/>
              <a:t>を見よう。安倍晋三氏は</a:t>
            </a:r>
            <a:r>
              <a:rPr lang="en-US" altLang="ja-JP" dirty="0"/>
              <a:t>2006</a:t>
            </a:r>
            <a:r>
              <a:rPr lang="ja-JP" altLang="en-US" dirty="0"/>
              <a:t>年</a:t>
            </a:r>
            <a:r>
              <a:rPr lang="en-US" altLang="ja-JP" dirty="0"/>
              <a:t>9</a:t>
            </a:r>
            <a:r>
              <a:rPr lang="ja-JP" altLang="en-US" dirty="0"/>
              <a:t>月に政権につくと同時に、教育基本法の「普遍的にしてしかも個性的」つまり</a:t>
            </a:r>
            <a:r>
              <a:rPr lang="en-US" altLang="ja-JP" dirty="0"/>
              <a:t>united diversity</a:t>
            </a:r>
            <a:r>
              <a:rPr lang="ja-JP" altLang="en-US" dirty="0"/>
              <a:t>あるいは</a:t>
            </a:r>
            <a:r>
              <a:rPr lang="en-US" altLang="ja-JP" dirty="0"/>
              <a:t>Love God and love people</a:t>
            </a:r>
            <a:r>
              <a:rPr lang="ja-JP" altLang="en-US" dirty="0"/>
              <a:t>の除去を開始し、同年</a:t>
            </a:r>
            <a:r>
              <a:rPr lang="en-US" altLang="ja-JP" dirty="0"/>
              <a:t>12</a:t>
            </a:r>
            <a:r>
              <a:rPr lang="ja-JP" altLang="en-US" dirty="0"/>
              <a:t>月には人々の議論が殆どないまま、新教育基本法での該除去と「国を愛する心」盛り込みに成功している。翌年</a:t>
            </a:r>
            <a:r>
              <a:rPr lang="en-US" altLang="ja-JP" dirty="0"/>
              <a:t>9</a:t>
            </a:r>
            <a:r>
              <a:rPr lang="ja-JP" altLang="en-US" dirty="0"/>
              <a:t>月には潰瘍性大腸症候群により安倍氏は政権を離れたが、</a:t>
            </a:r>
            <a:r>
              <a:rPr lang="en-US" altLang="ja-JP" dirty="0"/>
              <a:t>2012</a:t>
            </a:r>
            <a:r>
              <a:rPr lang="ja-JP" altLang="en-US" dirty="0"/>
              <a:t>年政権に返り咲くと直ぐに「国を愛するのだから国を守るのは当然」と憲法</a:t>
            </a:r>
            <a:r>
              <a:rPr lang="en-US" altLang="ja-JP" dirty="0"/>
              <a:t>9</a:t>
            </a:r>
            <a:r>
              <a:rPr lang="ja-JP" altLang="en-US" dirty="0"/>
              <a:t>条改正に乗り出した。日本人は不勉強・</a:t>
            </a:r>
            <a:r>
              <a:rPr lang="en-US" altLang="ja-JP" dirty="0"/>
              <a:t>bland &amp; mediocre (Gaudete et Exsultate, 1)</a:t>
            </a:r>
            <a:r>
              <a:rPr lang="ja-JP" altLang="en-US" dirty="0"/>
              <a:t>ではないのか。イエスの教え：</a:t>
            </a:r>
            <a:r>
              <a:rPr lang="en-US" altLang="ja-JP" dirty="0"/>
              <a:t>vigilate et orate</a:t>
            </a:r>
            <a:r>
              <a:rPr lang="ja-JP" altLang="en-US" dirty="0"/>
              <a:t>を怠っているのではないのか。</a:t>
            </a:r>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12</a:t>
            </a:fld>
            <a:endParaRPr lang="ja-JP" altLang="en-US" dirty="0"/>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410490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t>これは、通常の</a:t>
            </a:r>
            <a:r>
              <a:rPr kumimoji="1" lang="en-US" altLang="ja-JP" dirty="0"/>
              <a:t>C</a:t>
            </a:r>
            <a:r>
              <a:rPr kumimoji="1" lang="ja-JP" altLang="en-US" dirty="0"/>
              <a:t>年ミサ典礼に</a:t>
            </a:r>
            <a:r>
              <a:rPr kumimoji="1" lang="en-US" altLang="ja-JP" dirty="0"/>
              <a:t>3</a:t>
            </a:r>
            <a:r>
              <a:rPr kumimoji="1" lang="ja-JP" altLang="en-US" dirty="0"/>
              <a:t>年毎に読まれるので目には触れるが、分かりにくいので無意識のうちに無視されている箇所。</a:t>
            </a:r>
            <a:endParaRPr kumimoji="1" lang="en-US" altLang="ja-JP" dirty="0"/>
          </a:p>
          <a:p>
            <a:pPr algn="just"/>
            <a:endParaRPr lang="en-US" altLang="ja-JP" dirty="0"/>
          </a:p>
          <a:p>
            <a:pPr algn="just"/>
            <a:r>
              <a:rPr kumimoji="1" lang="ja-JP" altLang="en-US" dirty="0"/>
              <a:t>しかし、</a:t>
            </a:r>
            <a:r>
              <a:rPr kumimoji="1" lang="en-US" altLang="ja-JP" dirty="0"/>
              <a:t>Virtue Ethics</a:t>
            </a:r>
            <a:r>
              <a:rPr kumimoji="1" lang="ja-JP" altLang="en-US" dirty="0"/>
              <a:t>を早い時期から取り上げているカトリック倫理学者の</a:t>
            </a:r>
            <a:r>
              <a:rPr kumimoji="1" lang="en-US" altLang="ja-JP" dirty="0"/>
              <a:t>Alasdair McIntyre</a:t>
            </a:r>
            <a:r>
              <a:rPr kumimoji="1" lang="ja-JP" altLang="en-US" dirty="0"/>
              <a:t>が好んで取り上げる箇所。</a:t>
            </a:r>
            <a:endParaRPr kumimoji="1" lang="en-US" altLang="ja-JP" dirty="0"/>
          </a:p>
          <a:p>
            <a:pPr algn="just"/>
            <a:endParaRPr lang="en-US" altLang="ja-JP" dirty="0"/>
          </a:p>
          <a:p>
            <a:pPr algn="just"/>
            <a:r>
              <a:rPr kumimoji="1" lang="ja-JP" altLang="en-US" dirty="0"/>
              <a:t>ジックリとお読みいただきたい。そして下のキャプションもジックリとお読み頂きたい。</a:t>
            </a:r>
            <a:r>
              <a:rPr kumimoji="1" lang="en-US" altLang="ja-JP" dirty="0"/>
              <a:t>Evangelii Gaudium</a:t>
            </a:r>
            <a:r>
              <a:rPr kumimoji="1" lang="ja-JP" altLang="en-US" dirty="0"/>
              <a:t>に出てきた</a:t>
            </a:r>
            <a:r>
              <a:rPr kumimoji="1" lang="en-US" altLang="ja-JP" dirty="0"/>
              <a:t>Unity prevails over conflict.</a:t>
            </a:r>
            <a:r>
              <a:rPr kumimoji="1" lang="ja-JP" altLang="en-US" dirty="0"/>
              <a:t>の意味が、一段と鮮明になるに違いない。</a:t>
            </a:r>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5884F24D-03B9-478A-B34A-7F83825FCC50}" type="slidenum">
              <a:rPr kumimoji="1" lang="ja-JP" altLang="en-US" smtClean="0"/>
              <a:t>13</a:t>
            </a:fld>
            <a:endParaRPr kumimoji="1" lang="ja-JP" altLang="en-US"/>
          </a:p>
        </p:txBody>
      </p:sp>
    </p:spTree>
    <p:extLst>
      <p:ext uri="{BB962C8B-B14F-4D97-AF65-F5344CB8AC3E}">
        <p14:creationId xmlns:p14="http://schemas.microsoft.com/office/powerpoint/2010/main" val="351080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563" y="3963599"/>
            <a:ext cx="6957391" cy="6259900"/>
          </a:xfrm>
        </p:spPr>
        <p:txBody>
          <a:bodyPr/>
          <a:lstStyle/>
          <a:p>
            <a:pPr algn="just"/>
            <a:r>
              <a:rPr lang="ja-JP" altLang="en-US" dirty="0"/>
              <a:t>タイトルを読めばこの本の意図はそのまま分かる。</a:t>
            </a:r>
            <a:r>
              <a:rPr lang="en-US" altLang="ja-JP" dirty="0"/>
              <a:t>Selling</a:t>
            </a:r>
            <a:r>
              <a:rPr lang="ja-JP" altLang="en-US" dirty="0"/>
              <a:t>は</a:t>
            </a:r>
            <a:r>
              <a:rPr lang="en-US" altLang="ja-JP" dirty="0"/>
              <a:t>1945</a:t>
            </a:r>
            <a:r>
              <a:rPr lang="ja-JP" altLang="en-US" dirty="0"/>
              <a:t>年ベルギー生まれのカトリック倫理学者（ルーベン大学名誉教授、</a:t>
            </a:r>
            <a:r>
              <a:rPr lang="en-US" altLang="ja-JP" dirty="0"/>
              <a:t>virtue ethics</a:t>
            </a:r>
            <a:r>
              <a:rPr lang="ja-JP" altLang="en-US" dirty="0"/>
              <a:t>提唱者の一人）。司祭ではない。既婚。子供は二人。</a:t>
            </a:r>
            <a:endParaRPr lang="en-US" altLang="ja-JP" dirty="0"/>
          </a:p>
          <a:p>
            <a:pPr algn="just"/>
            <a:endParaRPr lang="en-US" altLang="ja-JP" dirty="0"/>
          </a:p>
          <a:p>
            <a:pPr algn="just"/>
            <a:r>
              <a:rPr lang="ja-JP" altLang="en-US" dirty="0"/>
              <a:t>アブストラクトをジックリ読んで頂きたい。</a:t>
            </a:r>
            <a:endParaRPr lang="en-US" altLang="ja-JP" dirty="0"/>
          </a:p>
          <a:p>
            <a:pPr algn="just"/>
            <a:endParaRPr lang="en-US" altLang="ja-JP" dirty="0"/>
          </a:p>
          <a:p>
            <a:pPr algn="just"/>
            <a:r>
              <a:rPr lang="ja-JP" altLang="en-US" dirty="0"/>
              <a:t>齋藤は</a:t>
            </a:r>
            <a:r>
              <a:rPr lang="en-US" altLang="ja-JP" dirty="0"/>
              <a:t>Selling</a:t>
            </a:r>
            <a:r>
              <a:rPr lang="ja-JP" altLang="en-US" dirty="0"/>
              <a:t>の考え方に大賛成だが一箇所気になる。文中の「自然法による規範を当該</a:t>
            </a:r>
            <a:r>
              <a:rPr lang="en-US" altLang="ja-JP" dirty="0"/>
              <a:t>human person</a:t>
            </a:r>
            <a:r>
              <a:rPr lang="ja-JP" altLang="en-US" dirty="0"/>
              <a:t>が持つ規範に置き換える」という所謂</a:t>
            </a:r>
            <a:r>
              <a:rPr lang="en-US" altLang="ja-JP" dirty="0"/>
              <a:t>NNL</a:t>
            </a:r>
            <a:r>
              <a:rPr lang="ja-JP" altLang="en-US" dirty="0"/>
              <a:t>（新自然法）の考え方には、齋藤は賛成しかねる。</a:t>
            </a:r>
            <a:endParaRPr lang="en-US" altLang="ja-JP" dirty="0"/>
          </a:p>
          <a:p>
            <a:pPr algn="just"/>
            <a:endParaRPr lang="en-US" altLang="ja-JP" dirty="0"/>
          </a:p>
          <a:p>
            <a:pPr algn="just"/>
            <a:r>
              <a:rPr lang="ja-JP" altLang="en-US" dirty="0"/>
              <a:t>自然法は存在する。けれども人間には最後まで</a:t>
            </a:r>
            <a:r>
              <a:rPr lang="en-US" altLang="ja-JP" dirty="0"/>
              <a:t>accurately unknown</a:t>
            </a:r>
            <a:r>
              <a:rPr lang="ja-JP" altLang="en-US" dirty="0" err="1"/>
              <a:t>。</a:t>
            </a:r>
            <a:r>
              <a:rPr lang="ja-JP" altLang="en-US" dirty="0"/>
              <a:t>つまり、正確なところは最後まで分からない、のだと思う。齋藤は、こういう考え方を好む。私だけではない。自然科学者は皆、「</a:t>
            </a:r>
            <a:r>
              <a:rPr lang="en-US" altLang="ja-JP" dirty="0"/>
              <a:t>accurately unknown</a:t>
            </a:r>
            <a:r>
              <a:rPr lang="ja-JP" altLang="en-US" dirty="0"/>
              <a:t>」の考え方を念頭に置いている。一般の人は「科学は客観的だ」と考えているが、正確に言うとこれは誤解だ。科学だって、その根底は人々の主観的共感によって支えられている。この点は、哲学や宗教と何ら違わない。</a:t>
            </a:r>
            <a:endParaRPr lang="en-US" altLang="ja-JP" dirty="0"/>
          </a:p>
          <a:p>
            <a:pPr algn="just"/>
            <a:endParaRPr lang="en-US" altLang="ja-JP" dirty="0"/>
          </a:p>
          <a:p>
            <a:pPr algn="just"/>
            <a:r>
              <a:rPr lang="ja-JP" altLang="en-US" dirty="0"/>
              <a:t>例えば幾何数学。「平行線は交わらない」という公理（</a:t>
            </a:r>
            <a:r>
              <a:rPr lang="en-US" altLang="ja-JP" dirty="0"/>
              <a:t>axiom</a:t>
            </a:r>
            <a:r>
              <a:rPr lang="ja-JP" altLang="en-US" dirty="0"/>
              <a:t>）があるが、これを客観的に証明することはできない。あるいは整数論。「１は存在する。ゼロは存在する」という公理があるが、これも客観的に証明することはできない。ただ、多くの人が、これら公理に異論を挟まない。つまり、殆ど</a:t>
            </a:r>
            <a:r>
              <a:rPr lang="en-US" altLang="ja-JP" dirty="0"/>
              <a:t>100</a:t>
            </a:r>
            <a:r>
              <a:rPr lang="ja-JP" altLang="en-US" dirty="0"/>
              <a:t>％の多くの人が主観的に「そうだ」と思えるというだけであって、客観的真理ではない。</a:t>
            </a:r>
            <a:endParaRPr lang="en-US" altLang="ja-JP" dirty="0"/>
          </a:p>
          <a:p>
            <a:pPr algn="just"/>
            <a:endParaRPr lang="en-US" altLang="ja-JP" dirty="0"/>
          </a:p>
          <a:p>
            <a:pPr algn="just"/>
            <a:r>
              <a:rPr lang="ja-JP" altLang="en-US" dirty="0"/>
              <a:t>そう「平行線は交わらない」を「真理」だというつもりはない。科学者の頭の中にも、そんな考えは毛頭ない。単なる暫定的「公理」に過ぎないと考えている。</a:t>
            </a:r>
            <a:endParaRPr lang="en-US" altLang="ja-JP" dirty="0"/>
          </a:p>
          <a:p>
            <a:pPr algn="just"/>
            <a:endParaRPr lang="en-US" altLang="ja-JP" dirty="0"/>
          </a:p>
          <a:p>
            <a:pPr algn="just"/>
            <a:r>
              <a:rPr lang="ja-JP" altLang="en-US" dirty="0"/>
              <a:t>次回の</a:t>
            </a:r>
            <a:r>
              <a:rPr lang="en-US" altLang="ja-JP" dirty="0"/>
              <a:t>7</a:t>
            </a:r>
            <a:r>
              <a:rPr lang="ja-JP" altLang="en-US" dirty="0"/>
              <a:t>月の第三回分科会で「</a:t>
            </a:r>
            <a:r>
              <a:rPr lang="en-US" altLang="ja-JP" dirty="0"/>
              <a:t>human understanding</a:t>
            </a:r>
            <a:r>
              <a:rPr lang="ja-JP" altLang="en-US" dirty="0"/>
              <a:t>（人間知性）の成り立ち」について話す。人間知性の構築は、</a:t>
            </a:r>
            <a:r>
              <a:rPr lang="en-US" altLang="ja-JP" dirty="0"/>
              <a:t>1. framing</a:t>
            </a:r>
            <a:r>
              <a:rPr lang="ja-JP" altLang="en-US" dirty="0"/>
              <a:t>（何処までを</a:t>
            </a:r>
            <a:r>
              <a:rPr lang="en-US" altLang="ja-JP" dirty="0"/>
              <a:t>reality</a:t>
            </a:r>
            <a:r>
              <a:rPr lang="ja-JP" altLang="en-US" dirty="0"/>
              <a:t>とするかの枠組み作り）、</a:t>
            </a:r>
            <a:r>
              <a:rPr lang="en-US" altLang="ja-JP" dirty="0"/>
              <a:t>2. </a:t>
            </a:r>
            <a:r>
              <a:rPr lang="ja-JP" altLang="en-US" dirty="0"/>
              <a:t>該</a:t>
            </a:r>
            <a:r>
              <a:rPr lang="en-US" altLang="ja-JP" dirty="0"/>
              <a:t>frame</a:t>
            </a:r>
            <a:r>
              <a:rPr lang="ja-JP" altLang="en-US" dirty="0"/>
              <a:t>内の現象を観察、</a:t>
            </a:r>
            <a:r>
              <a:rPr lang="en-US" altLang="ja-JP" dirty="0"/>
              <a:t>3. </a:t>
            </a:r>
            <a:r>
              <a:rPr lang="ja-JP" altLang="en-US" dirty="0"/>
              <a:t>公理（</a:t>
            </a:r>
            <a:r>
              <a:rPr lang="en-US" altLang="ja-JP" dirty="0"/>
              <a:t>axiom</a:t>
            </a:r>
            <a:r>
              <a:rPr lang="ja-JP" altLang="en-US" dirty="0"/>
              <a:t>）を帰納、</a:t>
            </a:r>
            <a:r>
              <a:rPr lang="en-US" altLang="ja-JP" dirty="0"/>
              <a:t>4. </a:t>
            </a:r>
            <a:r>
              <a:rPr lang="ja-JP" altLang="en-US" dirty="0"/>
              <a:t>定理（</a:t>
            </a:r>
            <a:r>
              <a:rPr lang="en-US" altLang="ja-JP" dirty="0"/>
              <a:t>theorem</a:t>
            </a:r>
            <a:r>
              <a:rPr lang="ja-JP" altLang="en-US" dirty="0"/>
              <a:t>）を演繹、</a:t>
            </a:r>
            <a:r>
              <a:rPr lang="en-US" altLang="ja-JP" dirty="0"/>
              <a:t>5. </a:t>
            </a:r>
            <a:r>
              <a:rPr lang="ja-JP" altLang="en-US" dirty="0"/>
              <a:t>矛盾・不具合が無いか検証（</a:t>
            </a:r>
            <a:r>
              <a:rPr lang="en-US" altLang="ja-JP" dirty="0"/>
              <a:t>verification</a:t>
            </a:r>
            <a:r>
              <a:rPr lang="ja-JP" altLang="en-US" dirty="0"/>
              <a:t>）、</a:t>
            </a:r>
            <a:r>
              <a:rPr lang="en-US" altLang="ja-JP" dirty="0"/>
              <a:t>6. </a:t>
            </a:r>
            <a:r>
              <a:rPr lang="ja-JP" altLang="en-US" dirty="0"/>
              <a:t>もし矛盾・不具合が見つかれば「公理系見直し」または「</a:t>
            </a:r>
            <a:r>
              <a:rPr lang="en-US" altLang="ja-JP" dirty="0"/>
              <a:t>framing</a:t>
            </a:r>
            <a:r>
              <a:rPr lang="ja-JP" altLang="en-US" dirty="0"/>
              <a:t>やり直し」へと戻る。</a:t>
            </a:r>
            <a:r>
              <a:rPr lang="en-US" altLang="ja-JP" dirty="0"/>
              <a:t>…</a:t>
            </a:r>
            <a:r>
              <a:rPr lang="ja-JP" altLang="en-US" dirty="0"/>
              <a:t>という手順で進んでいく。この手順について、科学も哲学も宗教も違いは無い。また、科学も哲学も宗教も、この手順に従って少しずつ「真理」に近づいていると期待している。</a:t>
            </a:r>
            <a:endParaRPr lang="en-US" altLang="ja-JP" dirty="0"/>
          </a:p>
          <a:p>
            <a:pPr algn="just"/>
            <a:endParaRPr lang="en-US" altLang="ja-JP" dirty="0"/>
          </a:p>
          <a:p>
            <a:pPr algn="just"/>
            <a:r>
              <a:rPr lang="ja-JP" altLang="en-US" dirty="0"/>
              <a:t>兎に角「自然法による規範を当該</a:t>
            </a:r>
            <a:r>
              <a:rPr lang="en-US" altLang="ja-JP" dirty="0"/>
              <a:t>human person</a:t>
            </a:r>
            <a:r>
              <a:rPr lang="ja-JP" altLang="en-US" dirty="0"/>
              <a:t>が持つ規範に置き換える」のは、「当該</a:t>
            </a:r>
            <a:r>
              <a:rPr lang="en-US" altLang="ja-JP" dirty="0"/>
              <a:t>human person</a:t>
            </a:r>
            <a:r>
              <a:rPr lang="ja-JP" altLang="en-US" dirty="0"/>
              <a:t>が持つ規範」の格を上げすぎだと私は感じる。確かにそれは暫定的「公理」とはなり得るだろう。しかしそれが「真理」だと言い切ることは、今の人間にはできない。</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14</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217300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en-US" altLang="ja-JP" dirty="0"/>
              <a:t>irrational</a:t>
            </a:r>
            <a:r>
              <a:rPr lang="ja-JP" altLang="en-US" dirty="0"/>
              <a:t>が日本人には「イラショナル」と聞こえるので、</a:t>
            </a:r>
            <a:r>
              <a:rPr lang="en-US" altLang="ja-JP" dirty="0"/>
              <a:t>irreducibility</a:t>
            </a:r>
            <a:r>
              <a:rPr lang="ja-JP" altLang="en-US" dirty="0"/>
              <a:t>は「イリデュースィビリティー」と発音しておけば良いだろう。ただ「イ」と「リ」の間に一拍おいた方が良さそう。</a:t>
            </a:r>
            <a:endParaRPr lang="en-US" altLang="ja-JP" dirty="0"/>
          </a:p>
          <a:p>
            <a:pPr algn="just"/>
            <a:endParaRPr lang="en-US" altLang="ja-JP" dirty="0"/>
          </a:p>
          <a:p>
            <a:pPr algn="just"/>
            <a:r>
              <a:rPr lang="ja-JP" altLang="en-US" dirty="0"/>
              <a:t>全文、ジックリ読んで頂きたい。</a:t>
            </a:r>
            <a:endParaRPr lang="en-US" altLang="ja-JP" dirty="0"/>
          </a:p>
          <a:p>
            <a:pPr algn="just"/>
            <a:endParaRPr lang="en-US" altLang="ja-JP" dirty="0"/>
          </a:p>
          <a:p>
            <a:pPr algn="just"/>
            <a:r>
              <a:rPr lang="ja-JP" altLang="en-US" dirty="0"/>
              <a:t>最後の方にある、「</a:t>
            </a:r>
            <a:r>
              <a:rPr lang="en-US" altLang="ja-JP" dirty="0"/>
              <a:t>irreducibility</a:t>
            </a:r>
            <a:r>
              <a:rPr lang="ja-JP" altLang="en-US" dirty="0"/>
              <a:t>は、</a:t>
            </a:r>
            <a:r>
              <a:rPr lang="en-US" altLang="ja-JP" dirty="0"/>
              <a:t>free will</a:t>
            </a:r>
            <a:r>
              <a:rPr lang="ja-JP" altLang="en-US" dirty="0"/>
              <a:t>を擁護する際に使われる概念」というのを記憶に留めておいて頂きたい。ただし</a:t>
            </a:r>
            <a:r>
              <a:rPr lang="en-US" altLang="ja-JP" dirty="0"/>
              <a:t>free will</a:t>
            </a:r>
            <a:r>
              <a:rPr lang="ja-JP" altLang="en-US" dirty="0"/>
              <a:t>に「自由意志」という訳語を当てはめて記憶するのは避けた方が良い。なぜなら、これでは</a:t>
            </a:r>
            <a:r>
              <a:rPr lang="en-US" altLang="ja-JP" dirty="0"/>
              <a:t>free will</a:t>
            </a:r>
            <a:r>
              <a:rPr lang="ja-JP" altLang="en-US" dirty="0"/>
              <a:t>のことを言っているのか</a:t>
            </a:r>
            <a:r>
              <a:rPr lang="en-US" altLang="ja-JP" dirty="0"/>
              <a:t>liberal will</a:t>
            </a:r>
            <a:r>
              <a:rPr lang="ja-JP" altLang="en-US" dirty="0"/>
              <a:t>のことを言っているのか区別が付かないからだ。</a:t>
            </a:r>
            <a:r>
              <a:rPr lang="en-US" altLang="ja-JP" dirty="0"/>
              <a:t>freedom</a:t>
            </a:r>
            <a:r>
              <a:rPr lang="ja-JP" altLang="en-US" dirty="0"/>
              <a:t>は、共通善を害さない範囲で許される</a:t>
            </a:r>
            <a:r>
              <a:rPr lang="en-US" altLang="ja-JP" dirty="0"/>
              <a:t>social flexibility</a:t>
            </a:r>
            <a:r>
              <a:rPr lang="ja-JP" altLang="en-US" dirty="0" err="1"/>
              <a:t>。</a:t>
            </a:r>
            <a:r>
              <a:rPr lang="ja-JP" altLang="en-US" dirty="0"/>
              <a:t>他方</a:t>
            </a:r>
            <a:r>
              <a:rPr lang="en-US" altLang="ja-JP" dirty="0"/>
              <a:t>liberty</a:t>
            </a:r>
            <a:r>
              <a:rPr lang="ja-JP" altLang="en-US" dirty="0"/>
              <a:t>は、公共福祉を害さない範囲で許される</a:t>
            </a:r>
            <a:r>
              <a:rPr lang="en-US" altLang="ja-JP" dirty="0"/>
              <a:t>social flexibility</a:t>
            </a:r>
            <a:r>
              <a:rPr lang="ja-JP" altLang="en-US" dirty="0" err="1"/>
              <a:t>。</a:t>
            </a:r>
            <a:endParaRPr lang="en-US" altLang="ja-JP" dirty="0"/>
          </a:p>
          <a:p>
            <a:pPr algn="just"/>
            <a:endParaRPr lang="en-US" altLang="ja-JP" dirty="0"/>
          </a:p>
          <a:p>
            <a:pPr algn="just"/>
            <a:r>
              <a:rPr lang="en-US" altLang="ja-JP" dirty="0"/>
              <a:t>irreducibility</a:t>
            </a:r>
            <a:r>
              <a:rPr lang="ja-JP" altLang="en-US" dirty="0"/>
              <a:t>に、上と別の説明を与えてみよう。例えば素数、</a:t>
            </a:r>
            <a:r>
              <a:rPr lang="en-US" altLang="ja-JP" dirty="0"/>
              <a:t>2,3,5,7,11,13,17,19,23,…</a:t>
            </a:r>
            <a:r>
              <a:rPr lang="ja-JP" altLang="en-US" dirty="0"/>
              <a:t>は自分でしか割り切れない。即ち自分以外では約分（</a:t>
            </a:r>
            <a:r>
              <a:rPr lang="en-US" altLang="ja-JP" dirty="0"/>
              <a:t>reduction</a:t>
            </a:r>
            <a:r>
              <a:rPr lang="ja-JP" altLang="en-US" dirty="0"/>
              <a:t>）できない。</a:t>
            </a:r>
            <a:r>
              <a:rPr lang="en-US" altLang="ja-JP" dirty="0"/>
              <a:t>reduce</a:t>
            </a:r>
            <a:r>
              <a:rPr lang="ja-JP" altLang="en-US" dirty="0"/>
              <a:t>できない。約せない。</a:t>
            </a:r>
            <a:r>
              <a:rPr lang="en-US" altLang="ja-JP" dirty="0"/>
              <a:t>irreducible</a:t>
            </a:r>
          </a:p>
          <a:p>
            <a:pPr algn="just"/>
            <a:endParaRPr lang="en-US" altLang="ja-JP" dirty="0"/>
          </a:p>
          <a:p>
            <a:pPr algn="just"/>
            <a:r>
              <a:rPr lang="ja-JP" altLang="en-US" dirty="0"/>
              <a:t>ところが</a:t>
            </a:r>
            <a:r>
              <a:rPr lang="en-US" altLang="ja-JP" dirty="0"/>
              <a:t>6</a:t>
            </a:r>
            <a:r>
              <a:rPr lang="ja-JP" altLang="en-US" dirty="0"/>
              <a:t>は</a:t>
            </a:r>
            <a:r>
              <a:rPr lang="en-US" altLang="ja-JP" dirty="0"/>
              <a:t>3</a:t>
            </a:r>
            <a:r>
              <a:rPr lang="ja-JP" altLang="en-US" dirty="0" err="1"/>
              <a:t>ｘ</a:t>
            </a:r>
            <a:r>
              <a:rPr lang="en-US" altLang="ja-JP" dirty="0"/>
              <a:t>2</a:t>
            </a:r>
            <a:r>
              <a:rPr lang="ja-JP" altLang="en-US" dirty="0"/>
              <a:t>だし、</a:t>
            </a:r>
            <a:r>
              <a:rPr lang="en-US" altLang="ja-JP" dirty="0"/>
              <a:t>15</a:t>
            </a:r>
            <a:r>
              <a:rPr lang="ja-JP" altLang="en-US" dirty="0"/>
              <a:t>は</a:t>
            </a:r>
            <a:r>
              <a:rPr lang="en-US" altLang="ja-JP" dirty="0"/>
              <a:t>3</a:t>
            </a:r>
            <a:r>
              <a:rPr lang="ja-JP" altLang="en-US" dirty="0" err="1"/>
              <a:t>ｘ</a:t>
            </a:r>
            <a:r>
              <a:rPr lang="en-US" altLang="ja-JP" dirty="0"/>
              <a:t>5</a:t>
            </a:r>
            <a:r>
              <a:rPr lang="ja-JP" altLang="en-US" dirty="0"/>
              <a:t>だ。つまり「</a:t>
            </a:r>
            <a:r>
              <a:rPr lang="en-US" altLang="ja-JP" dirty="0"/>
              <a:t>6</a:t>
            </a:r>
            <a:r>
              <a:rPr lang="ja-JP" altLang="en-US" dirty="0"/>
              <a:t>」が世の中になくても「</a:t>
            </a:r>
            <a:r>
              <a:rPr lang="en-US" altLang="ja-JP" dirty="0"/>
              <a:t>2</a:t>
            </a:r>
            <a:r>
              <a:rPr lang="ja-JP" altLang="en-US" dirty="0"/>
              <a:t>」と「</a:t>
            </a:r>
            <a:r>
              <a:rPr lang="en-US" altLang="ja-JP" dirty="0"/>
              <a:t>3</a:t>
            </a:r>
            <a:r>
              <a:rPr lang="ja-JP" altLang="en-US" dirty="0"/>
              <a:t>」があれば何とかなるし、「</a:t>
            </a:r>
            <a:r>
              <a:rPr lang="en-US" altLang="ja-JP" dirty="0"/>
              <a:t>15</a:t>
            </a:r>
            <a:r>
              <a:rPr lang="ja-JP" altLang="en-US" dirty="0"/>
              <a:t>」が世の中になくても「</a:t>
            </a:r>
            <a:r>
              <a:rPr lang="en-US" altLang="ja-JP" dirty="0"/>
              <a:t>3</a:t>
            </a:r>
            <a:r>
              <a:rPr lang="ja-JP" altLang="en-US" dirty="0"/>
              <a:t>」と「</a:t>
            </a:r>
            <a:r>
              <a:rPr lang="en-US" altLang="ja-JP" dirty="0"/>
              <a:t>5</a:t>
            </a:r>
            <a:r>
              <a:rPr lang="ja-JP" altLang="en-US" dirty="0"/>
              <a:t>」があれば何とかなる。他（ほか）で代用が効く。</a:t>
            </a:r>
            <a:r>
              <a:rPr lang="en-US" altLang="ja-JP" dirty="0"/>
              <a:t>reducible</a:t>
            </a:r>
          </a:p>
          <a:p>
            <a:pPr algn="just"/>
            <a:endParaRPr lang="en-US" altLang="ja-JP" dirty="0"/>
          </a:p>
          <a:p>
            <a:pPr algn="just"/>
            <a:r>
              <a:rPr lang="ja-JP" altLang="en-US" dirty="0"/>
              <a:t>だから</a:t>
            </a:r>
            <a:r>
              <a:rPr lang="en-US" altLang="ja-JP" dirty="0"/>
              <a:t>irreducibility</a:t>
            </a:r>
            <a:r>
              <a:rPr lang="ja-JP" altLang="en-US" dirty="0"/>
              <a:t>とは、ある存在が、かけがえのない</a:t>
            </a:r>
            <a:r>
              <a:rPr lang="en-US" altLang="ja-JP" dirty="0"/>
              <a:t>unique</a:t>
            </a:r>
            <a:r>
              <a:rPr lang="ja-JP" altLang="en-US" dirty="0"/>
              <a:t>なものだということを表す言葉。</a:t>
            </a:r>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15</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2048293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これは、ペンテコステル派（聖霊降臨派）のプロテスタントの人達が大事にする福音の言葉。</a:t>
            </a:r>
            <a:endParaRPr lang="en-US" altLang="ja-JP" dirty="0"/>
          </a:p>
          <a:p>
            <a:pPr algn="just"/>
            <a:endParaRPr lang="en-US" altLang="ja-JP" dirty="0"/>
          </a:p>
          <a:p>
            <a:pPr algn="just"/>
            <a:r>
              <a:rPr lang="ja-JP" altLang="en-US" dirty="0"/>
              <a:t>「聖霊を受けなさい。誰の罪でも、あなたがたが赦せば、その罪は許される。誰の罪でも、あなたがたが赦さなければ、赦されないまま残る。」</a:t>
            </a:r>
            <a:endParaRPr lang="en-US" altLang="ja-JP" dirty="0"/>
          </a:p>
          <a:p>
            <a:pPr algn="just"/>
            <a:endParaRPr lang="en-US" altLang="ja-JP" dirty="0"/>
          </a:p>
          <a:p>
            <a:pPr algn="just"/>
            <a:r>
              <a:rPr lang="ja-JP" altLang="en-US" dirty="0"/>
              <a:t>ルターの「万人司祭」の考え方も、福音のこの部分に促されている。</a:t>
            </a:r>
            <a:endParaRPr lang="en-US" altLang="ja-JP" dirty="0"/>
          </a:p>
          <a:p>
            <a:pPr algn="just"/>
            <a:endParaRPr lang="en-US" altLang="ja-JP" dirty="0"/>
          </a:p>
          <a:p>
            <a:pPr algn="just"/>
            <a:r>
              <a:rPr lang="en-US" altLang="ja-JP" dirty="0"/>
              <a:t>1517</a:t>
            </a:r>
            <a:r>
              <a:rPr lang="ja-JP" altLang="en-US" dirty="0"/>
              <a:t>年開始の宗教改革の後、プロテスタントは</a:t>
            </a:r>
            <a:r>
              <a:rPr lang="en-US" altLang="ja-JP" dirty="0"/>
              <a:t>Lutheranism</a:t>
            </a:r>
            <a:r>
              <a:rPr lang="ja-JP" altLang="en-US" dirty="0"/>
              <a:t>（ルーテル派）と</a:t>
            </a:r>
            <a:r>
              <a:rPr lang="en-US" altLang="ja-JP" dirty="0"/>
              <a:t>Calvinism</a:t>
            </a:r>
            <a:r>
              <a:rPr lang="ja-JP" altLang="en-US" dirty="0"/>
              <a:t>（カルバン派）に大きく分かれていく。前者は</a:t>
            </a:r>
            <a:r>
              <a:rPr lang="en-US" altLang="ja-JP" dirty="0"/>
              <a:t>free will</a:t>
            </a:r>
            <a:r>
              <a:rPr lang="ja-JP" altLang="en-US" dirty="0"/>
              <a:t>を大事にする人達、後者は</a:t>
            </a:r>
            <a:r>
              <a:rPr lang="en-US" altLang="ja-JP" dirty="0"/>
              <a:t>God-bound</a:t>
            </a:r>
            <a:r>
              <a:rPr lang="ja-JP" altLang="en-US" dirty="0"/>
              <a:t>を大事にする人達。ちなみに言うとオバマは前者だしトランプは後者。オバマは大統領就任演説で</a:t>
            </a:r>
            <a:r>
              <a:rPr lang="en-US" altLang="ja-JP" dirty="0"/>
              <a:t>the common good</a:t>
            </a:r>
            <a:r>
              <a:rPr lang="ja-JP" altLang="en-US" dirty="0"/>
              <a:t>という概念を使ったが、トランプは</a:t>
            </a:r>
            <a:r>
              <a:rPr lang="en-US" altLang="ja-JP" dirty="0"/>
              <a:t>goodness</a:t>
            </a:r>
            <a:r>
              <a:rPr lang="ja-JP" altLang="en-US" dirty="0"/>
              <a:t>ないし</a:t>
            </a:r>
            <a:r>
              <a:rPr lang="en-US" altLang="ja-JP" dirty="0"/>
              <a:t>goodness of God</a:t>
            </a:r>
            <a:r>
              <a:rPr lang="ja-JP" altLang="en-US" dirty="0"/>
              <a:t>という言葉を使う。オバマは、</a:t>
            </a:r>
            <a:r>
              <a:rPr lang="en-US" altLang="ja-JP" dirty="0"/>
              <a:t>good</a:t>
            </a:r>
            <a:r>
              <a:rPr lang="ja-JP" altLang="en-US" dirty="0"/>
              <a:t>（善）を「存在するが人間には未だ詳細が分からないもの」と捉えている。トランプは、</a:t>
            </a:r>
            <a:r>
              <a:rPr lang="en-US" altLang="ja-JP" dirty="0"/>
              <a:t>good</a:t>
            </a:r>
            <a:r>
              <a:rPr lang="ja-JP" altLang="en-US" dirty="0"/>
              <a:t>（善）を固定的あるいは所与の概念として捉えている。</a:t>
            </a:r>
            <a:endParaRPr lang="en-US" altLang="ja-JP" dirty="0"/>
          </a:p>
          <a:p>
            <a:pPr algn="just"/>
            <a:endParaRPr lang="en-US" altLang="ja-JP" dirty="0"/>
          </a:p>
          <a:p>
            <a:pPr algn="just"/>
            <a:r>
              <a:rPr lang="ja-JP" altLang="en-US" dirty="0"/>
              <a:t>ペンテコステル派（聖霊降臨派）のプロテスタントは</a:t>
            </a:r>
            <a:r>
              <a:rPr lang="en-US" altLang="ja-JP" dirty="0"/>
              <a:t>Lutheranism</a:t>
            </a:r>
            <a:r>
              <a:rPr lang="ja-JP" altLang="en-US" dirty="0"/>
              <a:t>（ルーテル派）に属する。</a:t>
            </a:r>
            <a:endParaRPr lang="en-US" altLang="ja-JP" dirty="0"/>
          </a:p>
          <a:p>
            <a:pPr algn="just"/>
            <a:endParaRPr lang="en-US" altLang="ja-JP" dirty="0"/>
          </a:p>
          <a:p>
            <a:pPr algn="just"/>
            <a:r>
              <a:rPr lang="ja-JP" altLang="en-US" dirty="0"/>
              <a:t>他方、米国で一般に</a:t>
            </a:r>
            <a:r>
              <a:rPr lang="en-US" altLang="ja-JP" dirty="0"/>
              <a:t>WASP</a:t>
            </a:r>
            <a:r>
              <a:rPr lang="ja-JP" altLang="en-US" dirty="0"/>
              <a:t>（</a:t>
            </a:r>
            <a:r>
              <a:rPr lang="en-US" altLang="ja-JP" dirty="0"/>
              <a:t>white Anglo-Saxon protestant</a:t>
            </a:r>
            <a:r>
              <a:rPr lang="ja-JP" altLang="en-US" dirty="0"/>
              <a:t>）と呼ばれる人達は、後者の</a:t>
            </a:r>
            <a:r>
              <a:rPr lang="en-US" altLang="ja-JP" dirty="0"/>
              <a:t>Calvinism</a:t>
            </a:r>
            <a:r>
              <a:rPr lang="ja-JP" altLang="en-US" dirty="0"/>
              <a:t>（カルバン派）に属する。典型的には、禁欲的・禁酒禁煙。米国では共和党員に多い。</a:t>
            </a:r>
            <a:endParaRPr lang="en-US" altLang="ja-JP" dirty="0"/>
          </a:p>
          <a:p>
            <a:pPr algn="just"/>
            <a:endParaRPr lang="en-US" altLang="ja-JP" dirty="0"/>
          </a:p>
          <a:p>
            <a:pPr algn="just"/>
            <a:r>
              <a:rPr lang="ja-JP" altLang="en-US" dirty="0"/>
              <a:t>第二次世界大戦へと突入していく「荒れた時代」、世界大恐慌（</a:t>
            </a:r>
            <a:r>
              <a:rPr lang="en-US" altLang="ja-JP" dirty="0"/>
              <a:t>1929</a:t>
            </a:r>
            <a:r>
              <a:rPr lang="ja-JP" altLang="en-US" dirty="0"/>
              <a:t>年）の頃は、</a:t>
            </a:r>
            <a:r>
              <a:rPr lang="en-US" altLang="ja-JP" dirty="0"/>
              <a:t>WASP</a:t>
            </a:r>
            <a:r>
              <a:rPr lang="ja-JP" altLang="en-US" dirty="0"/>
              <a:t>の人達が米国の政権を握ることが多かった。だから米禁酒法（</a:t>
            </a:r>
            <a:r>
              <a:rPr lang="en-US" altLang="ja-JP" dirty="0"/>
              <a:t>1920-33</a:t>
            </a:r>
            <a:r>
              <a:rPr lang="ja-JP" altLang="en-US" dirty="0"/>
              <a:t>）が作られた。また、</a:t>
            </a:r>
            <a:r>
              <a:rPr lang="en-US" altLang="ja-JP" dirty="0"/>
              <a:t>freedom of contract</a:t>
            </a:r>
            <a:r>
              <a:rPr lang="ja-JP" altLang="en-US" dirty="0"/>
              <a:t>という考え方を廃し、</a:t>
            </a:r>
            <a:r>
              <a:rPr lang="en-US" altLang="ja-JP" dirty="0"/>
              <a:t>liberty of contract</a:t>
            </a:r>
            <a:r>
              <a:rPr lang="ja-JP" altLang="en-US" dirty="0"/>
              <a:t>という考え方に改めた。事業組織体では、規制の少ない</a:t>
            </a:r>
            <a:r>
              <a:rPr lang="en-US" altLang="ja-JP" dirty="0"/>
              <a:t>partnership</a:t>
            </a:r>
            <a:r>
              <a:rPr lang="ja-JP" altLang="en-US" dirty="0"/>
              <a:t>が抑圧され、規制の多い</a:t>
            </a:r>
            <a:r>
              <a:rPr lang="en-US" altLang="ja-JP" dirty="0"/>
              <a:t>corporate</a:t>
            </a:r>
            <a:r>
              <a:rPr lang="ja-JP" altLang="en-US" dirty="0"/>
              <a:t>（日本で言う株式会社）が多用されるようになっていく。</a:t>
            </a:r>
            <a:endParaRPr lang="en-US" altLang="ja-JP" dirty="0"/>
          </a:p>
          <a:p>
            <a:pPr algn="just"/>
            <a:endParaRPr lang="en-US" altLang="ja-JP" dirty="0"/>
          </a:p>
          <a:p>
            <a:pPr algn="just"/>
            <a:r>
              <a:rPr lang="ja-JP" altLang="en-US" dirty="0"/>
              <a:t>脱線した。</a:t>
            </a:r>
            <a:r>
              <a:rPr lang="en-US" altLang="ja-JP" dirty="0"/>
              <a:t> 1517</a:t>
            </a:r>
            <a:r>
              <a:rPr lang="ja-JP" altLang="en-US" dirty="0"/>
              <a:t>年開始の宗教改革の後、</a:t>
            </a:r>
            <a:r>
              <a:rPr lang="en-US" altLang="ja-JP" dirty="0"/>
              <a:t>Lutheranism</a:t>
            </a:r>
            <a:r>
              <a:rPr lang="ja-JP" altLang="en-US" dirty="0"/>
              <a:t>（ルーテル派）の人達が、</a:t>
            </a:r>
            <a:r>
              <a:rPr lang="en-US" altLang="ja-JP" dirty="0"/>
              <a:t>the people</a:t>
            </a:r>
            <a:r>
              <a:rPr lang="ja-JP" altLang="en-US" dirty="0"/>
              <a:t>という概念を発達させ、</a:t>
            </a:r>
            <a:r>
              <a:rPr lang="en-US" altLang="ja-JP" dirty="0"/>
              <a:t>democracy</a:t>
            </a:r>
            <a:r>
              <a:rPr lang="ja-JP" altLang="en-US" dirty="0"/>
              <a:t>：</a:t>
            </a:r>
            <a:r>
              <a:rPr lang="en-US" altLang="ja-JP" dirty="0"/>
              <a:t>demo</a:t>
            </a:r>
            <a:r>
              <a:rPr lang="ja-JP" altLang="en-US" dirty="0"/>
              <a:t>（大衆）が</a:t>
            </a:r>
            <a:r>
              <a:rPr lang="en-US" altLang="ja-JP" dirty="0"/>
              <a:t>crat</a:t>
            </a:r>
            <a:r>
              <a:rPr lang="ja-JP" altLang="en-US" dirty="0"/>
              <a:t>（治世者）という考え方を発明していく。</a:t>
            </a:r>
            <a:endParaRPr lang="en-US" altLang="ja-JP" dirty="0"/>
          </a:p>
          <a:p>
            <a:pPr algn="just"/>
            <a:endParaRPr lang="en-US" altLang="ja-JP" dirty="0"/>
          </a:p>
          <a:p>
            <a:pPr algn="just"/>
            <a:r>
              <a:rPr lang="ja-JP" altLang="en-US" dirty="0"/>
              <a:t>ちなみに言うと、</a:t>
            </a:r>
            <a:r>
              <a:rPr lang="en-US" altLang="ja-JP" dirty="0"/>
              <a:t>Calvinism</a:t>
            </a:r>
            <a:r>
              <a:rPr lang="ja-JP" altLang="en-US" dirty="0"/>
              <a:t>（カルバン派）の人達は</a:t>
            </a:r>
            <a:r>
              <a:rPr lang="en-US" altLang="ja-JP" dirty="0"/>
              <a:t>republicanism</a:t>
            </a:r>
            <a:r>
              <a:rPr lang="ja-JP" altLang="en-US" dirty="0"/>
              <a:t>（共和主義）を好む。</a:t>
            </a:r>
            <a:r>
              <a:rPr lang="en-US" altLang="ja-JP" dirty="0"/>
              <a:t>public</a:t>
            </a:r>
            <a:r>
              <a:rPr lang="ja-JP" altLang="en-US" dirty="0"/>
              <a:t>を代表する者達が政治を行うことを推奨する。それは厳密に言えば</a:t>
            </a:r>
            <a:r>
              <a:rPr lang="en-US" altLang="ja-JP" dirty="0"/>
              <a:t>demo</a:t>
            </a:r>
            <a:r>
              <a:rPr lang="ja-JP" altLang="en-US" dirty="0"/>
              <a:t>（大衆）が</a:t>
            </a:r>
            <a:r>
              <a:rPr lang="en-US" altLang="ja-JP" dirty="0"/>
              <a:t>crat</a:t>
            </a:r>
            <a:r>
              <a:rPr lang="ja-JP" altLang="en-US" dirty="0"/>
              <a:t>（治世者）となる</a:t>
            </a:r>
            <a:r>
              <a:rPr lang="en-US" altLang="ja-JP" dirty="0"/>
              <a:t>democracy</a:t>
            </a:r>
            <a:r>
              <a:rPr lang="ja-JP" altLang="en-US" dirty="0"/>
              <a:t>ではないのかもしれない。</a:t>
            </a:r>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16</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922208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563" y="3963599"/>
            <a:ext cx="6957391" cy="6259900"/>
          </a:xfrm>
        </p:spPr>
        <p:txBody>
          <a:bodyPr/>
          <a:lstStyle/>
          <a:p>
            <a:pPr algn="just"/>
            <a:r>
              <a:rPr lang="ja-JP" altLang="en-US" dirty="0"/>
              <a:t>これは、第一</a:t>
            </a:r>
            <a:r>
              <a:rPr lang="en-US" altLang="ja-JP" dirty="0"/>
              <a:t>Vatican</a:t>
            </a:r>
            <a:r>
              <a:rPr lang="ja-JP" altLang="en-US" dirty="0"/>
              <a:t>公会議（</a:t>
            </a:r>
            <a:r>
              <a:rPr lang="en-US" altLang="ja-JP" dirty="0"/>
              <a:t>1869-1870</a:t>
            </a:r>
            <a:r>
              <a:rPr lang="ja-JP" altLang="en-US" dirty="0"/>
              <a:t>）に、</a:t>
            </a:r>
            <a:r>
              <a:rPr lang="en-US" altLang="ja-JP" dirty="0"/>
              <a:t>Wesleyans</a:t>
            </a:r>
            <a:r>
              <a:rPr lang="ja-JP" altLang="en-US" dirty="0"/>
              <a:t>（ペンテコステル派）の人達が、</a:t>
            </a:r>
            <a:r>
              <a:rPr lang="en-US" altLang="ja-JP" dirty="0"/>
              <a:t>popular sovereignty</a:t>
            </a:r>
            <a:r>
              <a:rPr lang="ja-JP" altLang="en-US" dirty="0"/>
              <a:t>つまり</a:t>
            </a:r>
            <a:r>
              <a:rPr lang="en-US" altLang="ja-JP" dirty="0"/>
              <a:t>the people</a:t>
            </a:r>
            <a:r>
              <a:rPr lang="ja-JP" altLang="en-US" dirty="0"/>
              <a:t>が</a:t>
            </a:r>
            <a:r>
              <a:rPr lang="en-US" altLang="ja-JP" dirty="0"/>
              <a:t>sovereign</a:t>
            </a:r>
            <a:r>
              <a:rPr lang="ja-JP" altLang="en-US" dirty="0"/>
              <a:t>（主権者）という考え方を求めて提出した文書。</a:t>
            </a:r>
            <a:endParaRPr lang="en-US" altLang="ja-JP" dirty="0"/>
          </a:p>
          <a:p>
            <a:pPr algn="just"/>
            <a:endParaRPr lang="en-US" altLang="ja-JP" dirty="0"/>
          </a:p>
          <a:p>
            <a:pPr algn="just"/>
            <a:r>
              <a:rPr lang="ja-JP" altLang="en-US" dirty="0"/>
              <a:t>タイトルはズバリ。</a:t>
            </a:r>
            <a:r>
              <a:rPr lang="en-US" altLang="ja-JP" dirty="0"/>
              <a:t>The pope, the kings, and the people.</a:t>
            </a:r>
            <a:r>
              <a:rPr lang="ja-JP" altLang="en-US" dirty="0"/>
              <a:t>　つまり、</a:t>
            </a:r>
            <a:r>
              <a:rPr lang="en-US" altLang="ja-JP" dirty="0"/>
              <a:t>13</a:t>
            </a:r>
            <a:r>
              <a:rPr lang="ja-JP" altLang="en-US" dirty="0"/>
              <a:t>世紀のトマス・アクィアナスの時代は</a:t>
            </a:r>
            <a:r>
              <a:rPr lang="en-US" altLang="ja-JP" dirty="0"/>
              <a:t>the pope</a:t>
            </a:r>
            <a:r>
              <a:rPr lang="ja-JP" altLang="en-US" dirty="0"/>
              <a:t>が主権者だった。</a:t>
            </a:r>
            <a:r>
              <a:rPr lang="en-US" altLang="ja-JP" dirty="0"/>
              <a:t>1648</a:t>
            </a:r>
            <a:r>
              <a:rPr lang="ja-JP" altLang="en-US" dirty="0"/>
              <a:t>年の</a:t>
            </a:r>
            <a:r>
              <a:rPr lang="en-US" altLang="ja-JP" dirty="0"/>
              <a:t>Westphalian sovereignty</a:t>
            </a:r>
            <a:r>
              <a:rPr lang="ja-JP" altLang="en-US" dirty="0"/>
              <a:t>で、</a:t>
            </a:r>
            <a:r>
              <a:rPr lang="en-US" altLang="ja-JP" dirty="0"/>
              <a:t>the kings</a:t>
            </a:r>
            <a:r>
              <a:rPr lang="ja-JP" altLang="en-US" dirty="0"/>
              <a:t>が主権者となった。だけどそろそろ（</a:t>
            </a:r>
            <a:r>
              <a:rPr lang="en-US" altLang="ja-JP" dirty="0"/>
              <a:t>19</a:t>
            </a:r>
            <a:r>
              <a:rPr lang="ja-JP" altLang="en-US" dirty="0"/>
              <a:t>世紀末）、</a:t>
            </a:r>
            <a:r>
              <a:rPr lang="en-US" altLang="ja-JP" dirty="0"/>
              <a:t>the people</a:t>
            </a:r>
            <a:r>
              <a:rPr lang="ja-JP" altLang="en-US" dirty="0"/>
              <a:t>が主権者のはず。</a:t>
            </a:r>
            <a:endParaRPr lang="en-US" altLang="ja-JP" dirty="0"/>
          </a:p>
          <a:p>
            <a:pPr algn="just"/>
            <a:endParaRPr lang="en-US" altLang="ja-JP" dirty="0"/>
          </a:p>
          <a:p>
            <a:pPr algn="just"/>
            <a:r>
              <a:rPr lang="ja-JP" altLang="en-US" dirty="0"/>
              <a:t>ということで第一</a:t>
            </a:r>
            <a:r>
              <a:rPr lang="en-US" altLang="ja-JP" dirty="0"/>
              <a:t>Vatican</a:t>
            </a:r>
            <a:r>
              <a:rPr lang="ja-JP" altLang="en-US" dirty="0"/>
              <a:t>公会議（</a:t>
            </a:r>
            <a:r>
              <a:rPr lang="en-US" altLang="ja-JP" dirty="0"/>
              <a:t>1869-1870</a:t>
            </a:r>
            <a:r>
              <a:rPr lang="ja-JP" altLang="en-US" dirty="0"/>
              <a:t>）に、ペンテコステル派の人達がこの文書を提出した。</a:t>
            </a:r>
            <a:endParaRPr lang="en-US" altLang="ja-JP" dirty="0"/>
          </a:p>
          <a:p>
            <a:pPr algn="just"/>
            <a:endParaRPr lang="en-US" altLang="ja-JP" dirty="0"/>
          </a:p>
          <a:p>
            <a:pPr algn="just"/>
            <a:r>
              <a:rPr lang="ja-JP" altLang="en-US" dirty="0"/>
              <a:t>結果は大失敗。第一</a:t>
            </a:r>
            <a:r>
              <a:rPr lang="en-US" altLang="ja-JP" dirty="0"/>
              <a:t>Vatican</a:t>
            </a:r>
            <a:r>
              <a:rPr lang="ja-JP" altLang="en-US" dirty="0"/>
              <a:t>公会議（</a:t>
            </a:r>
            <a:r>
              <a:rPr lang="en-US" altLang="ja-JP" dirty="0"/>
              <a:t>1869-1870</a:t>
            </a:r>
            <a:r>
              <a:rPr lang="ja-JP" altLang="en-US" dirty="0"/>
              <a:t>）では、教皇の無謬性が再確認され、引き続き教皇とその信任を受けた君主が</a:t>
            </a:r>
            <a:r>
              <a:rPr lang="en-US" altLang="ja-JP" dirty="0"/>
              <a:t>sovereign</a:t>
            </a:r>
            <a:r>
              <a:rPr lang="ja-JP" altLang="en-US" dirty="0"/>
              <a:t>であることが確認された。スライド</a:t>
            </a:r>
            <a:r>
              <a:rPr lang="en-US" altLang="ja-JP" dirty="0"/>
              <a:t>1</a:t>
            </a:r>
            <a:r>
              <a:rPr lang="ja-JP" altLang="en-US" dirty="0"/>
              <a:t>にある</a:t>
            </a:r>
            <a:r>
              <a:rPr lang="en-US" altLang="ja-JP" dirty="0"/>
              <a:t>1879</a:t>
            </a:r>
            <a:r>
              <a:rPr lang="ja-JP" altLang="en-US" dirty="0"/>
              <a:t>年の風刺画、教皇とビスマルクが</a:t>
            </a:r>
            <a:r>
              <a:rPr lang="en-US" altLang="ja-JP" dirty="0"/>
              <a:t>democracy</a:t>
            </a:r>
            <a:r>
              <a:rPr lang="ja-JP" altLang="en-US" dirty="0"/>
              <a:t>を求める人達を弾圧する状況が続いた。</a:t>
            </a:r>
            <a:endParaRPr lang="en-US" altLang="ja-JP" dirty="0"/>
          </a:p>
          <a:p>
            <a:pPr algn="just"/>
            <a:endParaRPr lang="en-US" altLang="ja-JP" dirty="0"/>
          </a:p>
          <a:p>
            <a:pPr algn="just"/>
            <a:r>
              <a:rPr lang="ja-JP" altLang="en-US" dirty="0"/>
              <a:t>ちなみにこの</a:t>
            </a:r>
            <a:r>
              <a:rPr lang="en-US" altLang="ja-JP" dirty="0"/>
              <a:t>1.5</a:t>
            </a:r>
            <a:r>
              <a:rPr lang="ja-JP" altLang="en-US" dirty="0"/>
              <a:t>世紀前の文書、右側下部のナンバリングで</a:t>
            </a:r>
            <a:r>
              <a:rPr lang="en-US" altLang="ja-JP" dirty="0"/>
              <a:t>121,510</a:t>
            </a:r>
            <a:r>
              <a:rPr lang="ja-JP" altLang="en-US" dirty="0"/>
              <a:t>番であることが分かるが、</a:t>
            </a:r>
            <a:r>
              <a:rPr lang="en-US" altLang="ja-JP" dirty="0"/>
              <a:t>Microsoft</a:t>
            </a:r>
            <a:r>
              <a:rPr lang="ja-JP" altLang="en-US" dirty="0"/>
              <a:t>社が、この古文書の状態の良いそれなりの部数を全世界からかき集めて</a:t>
            </a:r>
            <a:r>
              <a:rPr lang="en-US" altLang="ja-JP" dirty="0"/>
              <a:t>OCR</a:t>
            </a:r>
            <a:r>
              <a:rPr lang="ja-JP" altLang="en-US" dirty="0"/>
              <a:t>（光学的文字読み取り）し、誤字脱字を修正し解説をつけて、去年新調本として出版した。私の業界（</a:t>
            </a:r>
            <a:r>
              <a:rPr lang="en-US" altLang="ja-JP" dirty="0"/>
              <a:t>the people</a:t>
            </a:r>
            <a:r>
              <a:rPr lang="ja-JP" altLang="en-US" dirty="0"/>
              <a:t>研究）ではベスト・セラーとなっている。</a:t>
            </a:r>
            <a:endParaRPr lang="en-US" altLang="ja-JP" dirty="0"/>
          </a:p>
          <a:p>
            <a:pPr algn="just"/>
            <a:endParaRPr lang="en-US" altLang="ja-JP" dirty="0"/>
          </a:p>
          <a:p>
            <a:pPr algn="just"/>
            <a:r>
              <a:rPr lang="ja-JP" altLang="en-US" dirty="0"/>
              <a:t>何故</a:t>
            </a:r>
            <a:r>
              <a:rPr lang="en-US" altLang="ja-JP" dirty="0"/>
              <a:t>Microsoft</a:t>
            </a:r>
            <a:r>
              <a:rPr lang="ja-JP" altLang="en-US" dirty="0"/>
              <a:t>社なのか。その答えは、ビル・ゲイツの奥さんメリンダ・ゲイツにある。ビル・ゲイツは、</a:t>
            </a:r>
            <a:r>
              <a:rPr lang="en-US" altLang="ja-JP" dirty="0"/>
              <a:t>『</a:t>
            </a:r>
            <a:r>
              <a:rPr lang="ja-JP" altLang="en-US" dirty="0"/>
              <a:t>サピエンス全史</a:t>
            </a:r>
            <a:r>
              <a:rPr lang="en-US" altLang="ja-JP" dirty="0"/>
              <a:t>』</a:t>
            </a:r>
            <a:r>
              <a:rPr lang="ja-JP" altLang="en-US" dirty="0"/>
              <a:t>を書いたハラリと同じく世俗的ユダヤ教徒。先の大統領選挙では、世俗的ユダヤ教徒サンダースの推す</a:t>
            </a:r>
            <a:r>
              <a:rPr lang="en-US" altLang="ja-JP" dirty="0"/>
              <a:t>the people’s revolution</a:t>
            </a:r>
            <a:r>
              <a:rPr lang="ja-JP" altLang="en-US" dirty="0"/>
              <a:t>の考え方を気に入っていた。このビル・ゲイツの奥さんであるメリンダ・ゲイツは、実は熱心なカトリック教徒。フランシスコ教皇の考え方に共鳴している。勿論、</a:t>
            </a:r>
            <a:r>
              <a:rPr lang="en-US" altLang="ja-JP" dirty="0"/>
              <a:t>the people’s revolution</a:t>
            </a:r>
            <a:r>
              <a:rPr lang="ja-JP" altLang="en-US" dirty="0"/>
              <a:t>の考え方を持っている。</a:t>
            </a:r>
            <a:endParaRPr lang="en-US" altLang="ja-JP" dirty="0"/>
          </a:p>
          <a:p>
            <a:pPr algn="just"/>
            <a:endParaRPr lang="en-US" altLang="ja-JP" dirty="0"/>
          </a:p>
          <a:p>
            <a:pPr algn="just"/>
            <a:r>
              <a:rPr lang="ja-JP" altLang="en-US" dirty="0"/>
              <a:t>フランシスコ教皇は、</a:t>
            </a:r>
            <a:r>
              <a:rPr lang="en-US" altLang="ja-JP" dirty="0"/>
              <a:t>2015</a:t>
            </a:r>
            <a:r>
              <a:rPr lang="ja-JP" altLang="en-US" dirty="0"/>
              <a:t>年の</a:t>
            </a:r>
            <a:r>
              <a:rPr lang="en-US" altLang="ja-JP" dirty="0"/>
              <a:t>9</a:t>
            </a:r>
            <a:r>
              <a:rPr lang="ja-JP" altLang="en-US" dirty="0"/>
              <a:t>月に</a:t>
            </a:r>
            <a:r>
              <a:rPr lang="en-US" altLang="ja-JP" dirty="0"/>
              <a:t>10</a:t>
            </a:r>
            <a:r>
              <a:rPr lang="ja-JP" altLang="en-US" dirty="0"/>
              <a:t>日間、</a:t>
            </a:r>
            <a:r>
              <a:rPr lang="en-US" altLang="ja-JP" dirty="0"/>
              <a:t>the people’s Pope</a:t>
            </a:r>
            <a:r>
              <a:rPr lang="ja-JP" altLang="en-US" dirty="0"/>
              <a:t>のキャッチフレーズで米大陸を訪問した。このフランシスコ教皇を応援するために、この文書：</a:t>
            </a:r>
            <a:r>
              <a:rPr lang="en-US" altLang="ja-JP" dirty="0"/>
              <a:t>The pope, the kings, and the people.</a:t>
            </a:r>
            <a:r>
              <a:rPr lang="ja-JP" altLang="en-US" dirty="0"/>
              <a:t>の新調本を、メリンダ・ゲイツが用意した、という次第。</a:t>
            </a:r>
            <a:endParaRPr lang="en-US" altLang="ja-JP" dirty="0"/>
          </a:p>
          <a:p>
            <a:pPr algn="just"/>
            <a:endParaRPr lang="en-US" altLang="ja-JP" dirty="0"/>
          </a:p>
          <a:p>
            <a:pPr algn="just"/>
            <a:r>
              <a:rPr lang="ja-JP" altLang="en-US" dirty="0"/>
              <a:t>噂では、次の</a:t>
            </a:r>
            <a:r>
              <a:rPr lang="en-US" altLang="ja-JP" dirty="0"/>
              <a:t>2020</a:t>
            </a:r>
            <a:r>
              <a:rPr lang="ja-JP" altLang="en-US" dirty="0"/>
              <a:t>年</a:t>
            </a:r>
            <a:r>
              <a:rPr lang="en-US" altLang="ja-JP" dirty="0"/>
              <a:t>11</a:t>
            </a:r>
            <a:r>
              <a:rPr lang="ja-JP" altLang="en-US" dirty="0"/>
              <a:t>月大統領選挙に米民主党から候補として上がるのは、メリンダ・ゲイツではないか、という話も聞こえてくる。ユダヤ教とカトリックの夫婦者で、</a:t>
            </a:r>
            <a:r>
              <a:rPr lang="en-US" altLang="ja-JP" dirty="0"/>
              <a:t>4</a:t>
            </a:r>
            <a:r>
              <a:rPr lang="ja-JP" altLang="en-US" dirty="0"/>
              <a:t>兆円を医療、教育、貧困撲滅テーマに注ぐ</a:t>
            </a:r>
            <a:r>
              <a:rPr lang="en-US" altLang="ja-JP" dirty="0"/>
              <a:t>Bill &amp; Melinda Gates Foundation</a:t>
            </a:r>
            <a:r>
              <a:rPr lang="ja-JP" altLang="en-US" dirty="0"/>
              <a:t>の運営者。トランプが残した分断の傷の回復を託せる、と私は思うのだが</a:t>
            </a:r>
            <a:r>
              <a:rPr lang="en-US" altLang="ja-JP" dirty="0"/>
              <a:t>...</a:t>
            </a:r>
            <a:r>
              <a:rPr lang="ja-JP" altLang="en-US" dirty="0" err="1"/>
              <a:t>。</a:t>
            </a:r>
            <a:endParaRPr lang="ja-JP" altLang="en-US" dirty="0"/>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17</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2004123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en-US" altLang="ja-JP" dirty="0"/>
              <a:t>4</a:t>
            </a:r>
            <a:r>
              <a:rPr kumimoji="1" lang="ja-JP" altLang="en-US" dirty="0"/>
              <a:t>月</a:t>
            </a:r>
            <a:r>
              <a:rPr kumimoji="1" lang="en-US" altLang="ja-JP" dirty="0"/>
              <a:t>9</a:t>
            </a:r>
            <a:r>
              <a:rPr kumimoji="1" lang="ja-JP" altLang="en-US" dirty="0"/>
              <a:t>日に出た新たな</a:t>
            </a:r>
            <a:r>
              <a:rPr kumimoji="1" lang="en-US" altLang="ja-JP" dirty="0"/>
              <a:t>exhortation</a:t>
            </a:r>
            <a:r>
              <a:rPr kumimoji="1" lang="ja-JP" altLang="en-US" dirty="0" err="1"/>
              <a:t>。</a:t>
            </a:r>
            <a:r>
              <a:rPr kumimoji="1" lang="en-US" altLang="ja-JP" dirty="0"/>
              <a:t>Gaudete et Exsultate</a:t>
            </a:r>
            <a:r>
              <a:rPr kumimoji="1" lang="ja-JP" altLang="en-US" dirty="0" err="1"/>
              <a:t>。</a:t>
            </a:r>
            <a:r>
              <a:rPr kumimoji="1" lang="en-US" altLang="ja-JP" dirty="0"/>
              <a:t> </a:t>
            </a:r>
            <a:r>
              <a:rPr kumimoji="1" lang="ja-JP" altLang="en-US" dirty="0"/>
              <a:t>日本では仮題：「喜べ、大いに喜べ」と呼ばれているようだが、英語では</a:t>
            </a:r>
            <a:r>
              <a:rPr kumimoji="1" lang="en-US" altLang="ja-JP" dirty="0"/>
              <a:t>Rejoice and be Glad</a:t>
            </a:r>
            <a:r>
              <a:rPr kumimoji="1" lang="ja-JP" altLang="en-US" dirty="0" err="1"/>
              <a:t>、</a:t>
            </a:r>
            <a:r>
              <a:rPr kumimoji="1" lang="ja-JP" altLang="en-US" dirty="0"/>
              <a:t>つまり「自動詞と他動詞的」の組合せ。「先ず自分の中で喜べ、そして楽しんで何かをしよう」といっている。おかしな邦題にならないことを</a:t>
            </a:r>
            <a:r>
              <a:rPr kumimoji="1" lang="en-US" altLang="ja-JP" dirty="0"/>
              <a:t>vigilate</a:t>
            </a:r>
            <a:r>
              <a:rPr lang="ja-JP" altLang="en-US" dirty="0"/>
              <a:t> </a:t>
            </a:r>
            <a:r>
              <a:rPr lang="en-US" altLang="ja-JP" dirty="0"/>
              <a:t>et orate</a:t>
            </a:r>
            <a:r>
              <a:rPr lang="ja-JP" altLang="en-US" dirty="0"/>
              <a:t>（警戒覚醒状態にあって祈る）したい。</a:t>
            </a:r>
            <a:endParaRPr lang="en-US" altLang="ja-JP" dirty="0"/>
          </a:p>
          <a:p>
            <a:pPr algn="just"/>
            <a:endParaRPr lang="en-US" altLang="ja-JP" dirty="0"/>
          </a:p>
          <a:p>
            <a:pPr algn="just"/>
            <a:r>
              <a:rPr lang="ja-JP" altLang="en-US" dirty="0"/>
              <a:t>スライド</a:t>
            </a:r>
            <a:r>
              <a:rPr lang="en-US" altLang="ja-JP" dirty="0"/>
              <a:t>12</a:t>
            </a:r>
            <a:r>
              <a:rPr lang="ja-JP" altLang="en-US" dirty="0"/>
              <a:t>では、</a:t>
            </a:r>
            <a:r>
              <a:rPr lang="en-US" altLang="ja-JP" dirty="0"/>
              <a:t>a human existence</a:t>
            </a:r>
            <a:r>
              <a:rPr lang="ja-JP" altLang="en-US" dirty="0"/>
              <a:t>の説明行の</a:t>
            </a:r>
            <a:r>
              <a:rPr lang="en-US" altLang="ja-JP" dirty="0"/>
              <a:t>virtue ethics</a:t>
            </a:r>
            <a:r>
              <a:rPr lang="ja-JP" altLang="en-US" dirty="0"/>
              <a:t>列で、</a:t>
            </a:r>
            <a:r>
              <a:rPr lang="en-US" altLang="ja-JP" dirty="0"/>
              <a:t>Jesus wants us to be saints and not to settle for a bland and mediocre existence.</a:t>
            </a:r>
            <a:r>
              <a:rPr lang="ja-JP" altLang="en-US" dirty="0"/>
              <a:t>の「</a:t>
            </a:r>
            <a:r>
              <a:rPr lang="en-US" altLang="ja-JP" dirty="0"/>
              <a:t>saint</a:t>
            </a:r>
            <a:r>
              <a:rPr lang="ja-JP" altLang="en-US" dirty="0"/>
              <a:t>」を使わせてもらった。</a:t>
            </a:r>
            <a:endParaRPr lang="en-US" altLang="ja-JP" dirty="0"/>
          </a:p>
          <a:p>
            <a:pPr algn="just"/>
            <a:endParaRPr lang="en-US" altLang="ja-JP" dirty="0"/>
          </a:p>
          <a:p>
            <a:pPr algn="just"/>
            <a:r>
              <a:rPr lang="ja-JP" altLang="en-US" dirty="0"/>
              <a:t>スライド</a:t>
            </a:r>
            <a:r>
              <a:rPr lang="en-US" altLang="ja-JP" dirty="0"/>
              <a:t>12</a:t>
            </a:r>
            <a:r>
              <a:rPr lang="ja-JP" altLang="en-US" dirty="0"/>
              <a:t>の</a:t>
            </a:r>
            <a:r>
              <a:rPr lang="en-US" altLang="ja-JP" dirty="0"/>
              <a:t>note</a:t>
            </a:r>
            <a:r>
              <a:rPr lang="ja-JP" altLang="en-US" dirty="0"/>
              <a:t>の最後では、</a:t>
            </a:r>
            <a:r>
              <a:rPr lang="en-US" altLang="ja-JP" dirty="0"/>
              <a:t> vigilate</a:t>
            </a:r>
            <a:r>
              <a:rPr lang="ja-JP" altLang="en-US" dirty="0"/>
              <a:t> </a:t>
            </a:r>
            <a:r>
              <a:rPr lang="en-US" altLang="ja-JP" dirty="0"/>
              <a:t>et orate</a:t>
            </a:r>
            <a:r>
              <a:rPr lang="ja-JP" altLang="en-US" dirty="0"/>
              <a:t>の反対の状態としてこの</a:t>
            </a:r>
            <a:r>
              <a:rPr lang="en-US" altLang="ja-JP" dirty="0"/>
              <a:t>bland and mediocre </a:t>
            </a:r>
            <a:r>
              <a:rPr lang="ja-JP" altLang="en-US" dirty="0"/>
              <a:t>を使わせてもらった。安倍晋三氏が</a:t>
            </a:r>
            <a:r>
              <a:rPr lang="en-US" altLang="ja-JP" dirty="0"/>
              <a:t>2006</a:t>
            </a:r>
            <a:r>
              <a:rPr lang="ja-JP" altLang="en-US" dirty="0"/>
              <a:t>年、</a:t>
            </a:r>
            <a:r>
              <a:rPr lang="en-US" altLang="ja-JP" dirty="0"/>
              <a:t> bland and mediocre </a:t>
            </a:r>
            <a:r>
              <a:rPr lang="ja-JP" altLang="en-US" dirty="0"/>
              <a:t>（ボーッとしていて凡庸な）である日本人達をまんまと懐柔して、教育基本法から「普遍的にして個性豊かな」の文言を削除し代わりに「我が国と郷土を愛する」の文言を入れた、という具合に</a:t>
            </a:r>
            <a:r>
              <a:rPr lang="en-US" altLang="ja-JP" dirty="0"/>
              <a:t>bland and mediocre </a:t>
            </a:r>
            <a:r>
              <a:rPr lang="ja-JP" altLang="en-US" dirty="0"/>
              <a:t>を使わせてもらった。</a:t>
            </a:r>
            <a:endParaRPr lang="en-US" altLang="ja-JP" dirty="0"/>
          </a:p>
          <a:p>
            <a:pPr algn="just"/>
            <a:endParaRPr lang="en-US" altLang="ja-JP" dirty="0"/>
          </a:p>
          <a:p>
            <a:pPr algn="just"/>
            <a:r>
              <a:rPr lang="ja-JP" altLang="en-US" dirty="0"/>
              <a:t>「国を愛するんだから国を守るのは当然だ」と憲法九条改悪に乗り出す安倍晋三氏を、</a:t>
            </a:r>
            <a:r>
              <a:rPr lang="en-US" altLang="ja-JP" dirty="0"/>
              <a:t>vigilate</a:t>
            </a:r>
            <a:r>
              <a:rPr lang="ja-JP" altLang="en-US" dirty="0"/>
              <a:t> </a:t>
            </a:r>
            <a:r>
              <a:rPr lang="en-US" altLang="ja-JP" dirty="0"/>
              <a:t>et orate</a:t>
            </a:r>
            <a:r>
              <a:rPr lang="ja-JP" altLang="en-US" dirty="0"/>
              <a:t>の反対の状態である</a:t>
            </a:r>
            <a:r>
              <a:rPr lang="en-US" altLang="ja-JP" dirty="0"/>
              <a:t>bland and mediocre</a:t>
            </a:r>
            <a:r>
              <a:rPr lang="ja-JP" altLang="en-US" dirty="0"/>
              <a:t>である日本人は阻止できない。</a:t>
            </a:r>
            <a:endParaRPr lang="en-US" altLang="ja-JP" dirty="0"/>
          </a:p>
          <a:p>
            <a:pPr algn="just"/>
            <a:endParaRPr lang="en-US" altLang="ja-JP" dirty="0"/>
          </a:p>
          <a:p>
            <a:pPr algn="just"/>
            <a:r>
              <a:rPr lang="ja-JP" altLang="en-US" dirty="0"/>
              <a:t>なおこの</a:t>
            </a:r>
            <a:r>
              <a:rPr lang="en-US" altLang="ja-JP" dirty="0"/>
              <a:t>exhortation</a:t>
            </a:r>
            <a:r>
              <a:rPr lang="ja-JP" altLang="en-US" dirty="0"/>
              <a:t>でフランシスコ教皇は、過度に神秘的権威的なグノーシス派や、</a:t>
            </a:r>
            <a:r>
              <a:rPr lang="en-US" altLang="ja-JP" dirty="0"/>
              <a:t>freedom</a:t>
            </a:r>
            <a:r>
              <a:rPr lang="ja-JP" altLang="en-US" dirty="0"/>
              <a:t>の上限である</a:t>
            </a:r>
            <a:r>
              <a:rPr lang="en-US" altLang="ja-JP" dirty="0"/>
              <a:t>the common good</a:t>
            </a:r>
            <a:r>
              <a:rPr lang="ja-JP" altLang="en-US" dirty="0"/>
              <a:t>への</a:t>
            </a:r>
            <a:r>
              <a:rPr lang="en-US" altLang="ja-JP" dirty="0"/>
              <a:t>a greater sense of responsibility</a:t>
            </a:r>
            <a:r>
              <a:rPr lang="ja-JP" altLang="en-US" dirty="0"/>
              <a:t>（一段感度を高めた応答責任）を忘れた所謂</a:t>
            </a:r>
            <a:r>
              <a:rPr lang="en-US" altLang="ja-JP" dirty="0"/>
              <a:t>libertarianism</a:t>
            </a:r>
            <a:r>
              <a:rPr lang="ja-JP" altLang="en-US" dirty="0"/>
              <a:t>的なペラギウス派について、「避けるべき考え方」として挙げている。これらについては次回</a:t>
            </a:r>
            <a:r>
              <a:rPr lang="en-US" altLang="ja-JP" dirty="0"/>
              <a:t>7</a:t>
            </a:r>
            <a:r>
              <a:rPr lang="ja-JP" altLang="en-US" dirty="0"/>
              <a:t>月の分科会「社会公理：</a:t>
            </a:r>
            <a:r>
              <a:rPr lang="en-US" altLang="ja-JP" dirty="0"/>
              <a:t>Love God and love people</a:t>
            </a:r>
            <a:r>
              <a:rPr lang="ja-JP" altLang="en-US" dirty="0"/>
              <a:t>」で取り上げる予定。</a:t>
            </a: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5884F24D-03B9-478A-B34A-7F83825FCC50}" type="slidenum">
              <a:rPr kumimoji="1" lang="ja-JP" altLang="en-US" smtClean="0"/>
              <a:t>18</a:t>
            </a:fld>
            <a:endParaRPr kumimoji="1" lang="ja-JP" altLang="en-US"/>
          </a:p>
        </p:txBody>
      </p:sp>
    </p:spTree>
    <p:extLst>
      <p:ext uri="{BB962C8B-B14F-4D97-AF65-F5344CB8AC3E}">
        <p14:creationId xmlns:p14="http://schemas.microsoft.com/office/powerpoint/2010/main" val="3085048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理性と信仰は相互に補い合い、いつの日か</a:t>
            </a:r>
            <a:r>
              <a:rPr kumimoji="1" lang="en-US" altLang="ja-JP" dirty="0"/>
              <a:t>...</a:t>
            </a:r>
          </a:p>
          <a:p>
            <a:endParaRPr lang="en-US" altLang="ja-JP" dirty="0"/>
          </a:p>
          <a:p>
            <a:r>
              <a:rPr kumimoji="1" lang="ja-JP" altLang="en-US" dirty="0"/>
              <a:t>何度も反芻してジックリと読んで下さい。</a:t>
            </a:r>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66981C83-67F7-4186-858B-5455BA1B6DB8}" type="slidenum">
              <a:rPr kumimoji="1" lang="ja-JP" altLang="en-US" smtClean="0"/>
              <a:t>19</a:t>
            </a:fld>
            <a:endParaRPr kumimoji="1" lang="ja-JP" altLang="en-US"/>
          </a:p>
        </p:txBody>
      </p:sp>
    </p:spTree>
    <p:extLst>
      <p:ext uri="{BB962C8B-B14F-4D97-AF65-F5344CB8AC3E}">
        <p14:creationId xmlns:p14="http://schemas.microsoft.com/office/powerpoint/2010/main" val="334998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en-US" altLang="ja-JP" dirty="0"/>
              <a:t>19</a:t>
            </a:r>
            <a:r>
              <a:rPr lang="ja-JP" altLang="en-US" dirty="0"/>
              <a:t>世紀末、初のカトリック社会教義回勅が</a:t>
            </a:r>
            <a:r>
              <a:rPr lang="en-US" altLang="ja-JP" dirty="0"/>
              <a:t>1891</a:t>
            </a:r>
            <a:r>
              <a:rPr lang="ja-JP" altLang="en-US" dirty="0"/>
              <a:t>年に発行（</a:t>
            </a:r>
            <a:r>
              <a:rPr lang="en-US" altLang="ja-JP" i="1" dirty="0"/>
              <a:t>Rerum Novarum</a:t>
            </a:r>
            <a:r>
              <a:rPr lang="ja-JP" altLang="en-US" dirty="0"/>
              <a:t>）された。それから現在までの</a:t>
            </a:r>
            <a:r>
              <a:rPr lang="en-US" altLang="ja-JP" dirty="0"/>
              <a:t>130</a:t>
            </a:r>
            <a:r>
              <a:rPr lang="ja-JP" altLang="en-US" dirty="0"/>
              <a:t>年間、カトリックは誰を主権者（</a:t>
            </a:r>
            <a:r>
              <a:rPr lang="en-US" altLang="ja-JP" dirty="0"/>
              <a:t>sovereign</a:t>
            </a:r>
            <a:r>
              <a:rPr lang="ja-JP" altLang="en-US" dirty="0"/>
              <a:t>）と見なしたか。拾い出してみた。</a:t>
            </a:r>
            <a:endParaRPr lang="en-US" altLang="ja-JP" dirty="0"/>
          </a:p>
          <a:p>
            <a:pPr algn="just"/>
            <a:endParaRPr lang="en-US" altLang="ja-JP" dirty="0"/>
          </a:p>
          <a:p>
            <a:pPr algn="just"/>
            <a:r>
              <a:rPr lang="ja-JP" altLang="en-US" dirty="0"/>
              <a:t>時間をかけてジックリと読んで頂きたい。表から順に、西暦毎の、主権者、出典、</a:t>
            </a:r>
            <a:r>
              <a:rPr lang="en-US" altLang="ja-JP" dirty="0"/>
              <a:t>Pope</a:t>
            </a:r>
            <a:r>
              <a:rPr lang="ja-JP" altLang="en-US" dirty="0" err="1"/>
              <a:t>、</a:t>
            </a:r>
            <a:r>
              <a:rPr lang="ja-JP" altLang="en-US" dirty="0"/>
              <a:t>を確認していただきたい。おおむね主権者は、教皇ないし君主→国家→</a:t>
            </a:r>
            <a:r>
              <a:rPr lang="en-US" altLang="ja-JP" dirty="0"/>
              <a:t>the people</a:t>
            </a:r>
            <a:r>
              <a:rPr lang="ja-JP" altLang="en-US" dirty="0"/>
              <a:t>と移ってきた。</a:t>
            </a:r>
            <a:endParaRPr lang="en-US" altLang="ja-JP" dirty="0"/>
          </a:p>
          <a:p>
            <a:pPr algn="just"/>
            <a:endParaRPr lang="en-US" altLang="ja-JP" dirty="0"/>
          </a:p>
          <a:p>
            <a:pPr algn="just"/>
            <a:r>
              <a:rPr lang="en-US" altLang="ja-JP" dirty="0"/>
              <a:t>19</a:t>
            </a:r>
            <a:r>
              <a:rPr lang="ja-JP" altLang="en-US" dirty="0"/>
              <a:t>世紀に欧米でデモクラシーが発明された。即ち</a:t>
            </a:r>
            <a:r>
              <a:rPr lang="en-US" altLang="ja-JP" dirty="0"/>
              <a:t>1848</a:t>
            </a:r>
            <a:r>
              <a:rPr lang="ja-JP" altLang="en-US" dirty="0"/>
              <a:t>年にはヨーロッパ各地で</a:t>
            </a:r>
            <a:r>
              <a:rPr lang="en-US" altLang="ja-JP" dirty="0"/>
              <a:t>the peoples</a:t>
            </a:r>
            <a:r>
              <a:rPr lang="ja-JP" altLang="en-US" dirty="0"/>
              <a:t>‘</a:t>
            </a:r>
            <a:r>
              <a:rPr lang="en-US" altLang="ja-JP" dirty="0"/>
              <a:t> revolutions</a:t>
            </a:r>
            <a:r>
              <a:rPr lang="ja-JP" altLang="en-US" dirty="0"/>
              <a:t>が起き、</a:t>
            </a:r>
            <a:r>
              <a:rPr lang="en-US" altLang="ja-JP" dirty="0"/>
              <a:t>1863</a:t>
            </a:r>
            <a:r>
              <a:rPr lang="ja-JP" altLang="en-US" dirty="0"/>
              <a:t>年にはリンカーンの「</a:t>
            </a:r>
            <a:r>
              <a:rPr lang="en-US" altLang="ja-JP" dirty="0"/>
              <a:t>of the people, by the people, for the people</a:t>
            </a:r>
            <a:r>
              <a:rPr lang="ja-JP" altLang="en-US" dirty="0"/>
              <a:t>」演説があった。そう、</a:t>
            </a:r>
            <a:r>
              <a:rPr lang="en-US" altLang="ja-JP" dirty="0"/>
              <a:t>19</a:t>
            </a:r>
            <a:r>
              <a:rPr lang="ja-JP" altLang="en-US" dirty="0"/>
              <a:t>世紀に</a:t>
            </a:r>
            <a:r>
              <a:rPr lang="en-US" altLang="ja-JP" dirty="0"/>
              <a:t>democracy</a:t>
            </a:r>
            <a:r>
              <a:rPr lang="ja-JP" altLang="en-US" dirty="0"/>
              <a:t>が発明され、</a:t>
            </a:r>
            <a:r>
              <a:rPr lang="en-US" altLang="ja-JP" dirty="0"/>
              <a:t>the people</a:t>
            </a:r>
            <a:r>
              <a:rPr lang="ja-JP" altLang="en-US" dirty="0"/>
              <a:t>が主権者（</a:t>
            </a:r>
            <a:r>
              <a:rPr lang="en-US" altLang="ja-JP" dirty="0"/>
              <a:t>sovereign</a:t>
            </a:r>
            <a:r>
              <a:rPr lang="ja-JP" altLang="en-US" dirty="0"/>
              <a:t>）となった。しかしそれ以降もカトリックにとって主権者（</a:t>
            </a:r>
            <a:r>
              <a:rPr lang="en-US" altLang="ja-JP" dirty="0"/>
              <a:t>sovereign</a:t>
            </a:r>
            <a:r>
              <a:rPr lang="ja-JP" altLang="en-US" dirty="0"/>
              <a:t>）は、長い間、君主や国家あるいは教皇座とされてきたのであり、</a:t>
            </a:r>
            <a:r>
              <a:rPr lang="en-US" altLang="ja-JP" dirty="0"/>
              <a:t>the people</a:t>
            </a:r>
            <a:r>
              <a:rPr lang="ja-JP" altLang="en-US" dirty="0"/>
              <a:t>とされたのはごく最近のことなのだ。</a:t>
            </a:r>
            <a:endParaRPr lang="en-US" altLang="ja-JP" dirty="0"/>
          </a:p>
          <a:p>
            <a:pPr algn="just"/>
            <a:endParaRPr lang="en-US" altLang="ja-JP" dirty="0"/>
          </a:p>
          <a:p>
            <a:pPr algn="just"/>
            <a:r>
              <a:rPr lang="en-US" altLang="ja-JP" dirty="0"/>
              <a:t>popular sovereignty</a:t>
            </a:r>
            <a:r>
              <a:rPr lang="ja-JP" altLang="en-US" dirty="0" err="1"/>
              <a:t>、</a:t>
            </a:r>
            <a:r>
              <a:rPr lang="ja-JP" altLang="en-US" dirty="0"/>
              <a:t>これは「人気ある主権」ということではない。そうではなく、</a:t>
            </a:r>
            <a:r>
              <a:rPr lang="en-US" altLang="ja-JP" dirty="0"/>
              <a:t>the people</a:t>
            </a:r>
            <a:r>
              <a:rPr lang="ja-JP" altLang="en-US" dirty="0"/>
              <a:t>が主権を持つことを意味し、近代社会の基本中の基本だ。しかし意外なことに、これをカトリックが認めたのはフランシスコ教皇が初めて。</a:t>
            </a:r>
            <a:endParaRPr lang="en-US" altLang="ja-JP" dirty="0"/>
          </a:p>
          <a:p>
            <a:pPr algn="just"/>
            <a:endParaRPr lang="en-US" altLang="ja-JP" dirty="0"/>
          </a:p>
          <a:p>
            <a:pPr algn="just"/>
            <a:r>
              <a:rPr lang="ja-JP" altLang="en-US" dirty="0"/>
              <a:t>なお、</a:t>
            </a:r>
            <a:r>
              <a:rPr lang="en-US" altLang="ja-JP" dirty="0"/>
              <a:t>popular sovereignty</a:t>
            </a:r>
            <a:r>
              <a:rPr lang="ja-JP" altLang="en-US" dirty="0"/>
              <a:t>は日本語で「国民主権」と和訳されるがこれは誤訳。</a:t>
            </a:r>
            <a:r>
              <a:rPr lang="en-US" altLang="ja-JP" dirty="0"/>
              <a:t>the people</a:t>
            </a:r>
            <a:r>
              <a:rPr lang="ja-JP" altLang="en-US" dirty="0"/>
              <a:t>の元々の意味は「神の民」「神の国の民」だから、地上の国を意味する「国家」との関連は無いというのが本来。</a:t>
            </a:r>
            <a:r>
              <a:rPr lang="en-US" altLang="ja-JP" dirty="0"/>
              <a:t>the people</a:t>
            </a:r>
            <a:r>
              <a:rPr lang="ja-JP" altLang="en-US" dirty="0"/>
              <a:t>を「国民」と和訳するのは誤訳、同様に</a:t>
            </a:r>
            <a:r>
              <a:rPr lang="en-US" altLang="ja-JP" dirty="0"/>
              <a:t>popular sovereignty</a:t>
            </a:r>
            <a:r>
              <a:rPr lang="ja-JP" altLang="en-US" dirty="0"/>
              <a:t>を「国民主権」と和訳するのは誤訳だ。</a:t>
            </a:r>
            <a:endParaRPr lang="en-US" altLang="ja-JP" dirty="0"/>
          </a:p>
          <a:p>
            <a:pPr algn="just"/>
            <a:endParaRPr lang="en-US" altLang="ja-JP" dirty="0"/>
          </a:p>
          <a:p>
            <a:pPr algn="just"/>
            <a:r>
              <a:rPr lang="ja-JP" altLang="en-US" dirty="0"/>
              <a:t>また、</a:t>
            </a:r>
            <a:r>
              <a:rPr lang="en-US" altLang="ja-JP" dirty="0"/>
              <a:t>CST</a:t>
            </a:r>
            <a:r>
              <a:rPr lang="ja-JP" altLang="en-US" dirty="0"/>
              <a:t>（カトリック社会思想またはカトリック社会教義）の文献で</a:t>
            </a:r>
            <a:r>
              <a:rPr lang="en-US" altLang="ja-JP" dirty="0"/>
              <a:t>the kingdom</a:t>
            </a:r>
            <a:r>
              <a:rPr lang="ja-JP" altLang="en-US" dirty="0"/>
              <a:t>といえば「神の国」「天の国」を意味し、「地上の国」「地上の君主が統べる国」を意味することはない。</a:t>
            </a:r>
            <a:r>
              <a:rPr lang="en-US" altLang="ja-JP" dirty="0"/>
              <a:t>the</a:t>
            </a:r>
            <a:r>
              <a:rPr lang="ja-JP" altLang="en-US" dirty="0"/>
              <a:t> </a:t>
            </a:r>
            <a:r>
              <a:rPr lang="en-US" altLang="ja-JP" dirty="0"/>
              <a:t>people, the kingdom</a:t>
            </a:r>
            <a:r>
              <a:rPr lang="ja-JP" altLang="en-US" dirty="0"/>
              <a:t>の</a:t>
            </a:r>
            <a:r>
              <a:rPr lang="en-US" altLang="ja-JP" dirty="0"/>
              <a:t>the</a:t>
            </a:r>
            <a:r>
              <a:rPr lang="ja-JP" altLang="en-US" dirty="0"/>
              <a:t>に欧米人は、ユダヤーキリスト教的「神」「天」の意味を込める。</a:t>
            </a:r>
          </a:p>
        </p:txBody>
      </p:sp>
      <p:sp>
        <p:nvSpPr>
          <p:cNvPr id="11" name="スライド イメージ プレースホルダー 10"/>
          <p:cNvSpPr>
            <a:spLocks noGrp="1" noRot="1" noChangeAspect="1"/>
          </p:cNvSpPr>
          <p:nvPr>
            <p:ph type="sldImg"/>
          </p:nvPr>
        </p:nvSpPr>
        <p:spPr/>
      </p:sp>
      <p:sp>
        <p:nvSpPr>
          <p:cNvPr id="12" name="スライド番号プレースホルダー 11"/>
          <p:cNvSpPr>
            <a:spLocks noGrp="1"/>
          </p:cNvSpPr>
          <p:nvPr>
            <p:ph type="sldNum" sz="quarter" idx="10"/>
          </p:nvPr>
        </p:nvSpPr>
        <p:spPr/>
        <p:txBody>
          <a:bodyPr/>
          <a:lstStyle/>
          <a:p>
            <a:fld id="{0B734036-4B9F-4E2E-94EF-75E305BA8AC8}" type="slidenum">
              <a:rPr lang="ja-JP" altLang="en-US" smtClean="0"/>
              <a:pPr/>
              <a:t>2</a:t>
            </a:fld>
            <a:endParaRPr lang="ja-JP" altLang="en-US" dirty="0"/>
          </a:p>
        </p:txBody>
      </p:sp>
    </p:spTree>
    <p:extLst>
      <p:ext uri="{BB962C8B-B14F-4D97-AF65-F5344CB8AC3E}">
        <p14:creationId xmlns:p14="http://schemas.microsoft.com/office/powerpoint/2010/main" val="321169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85196" y="3963600"/>
            <a:ext cx="6724891" cy="6259900"/>
          </a:xfrm>
        </p:spPr>
        <p:txBody>
          <a:bodyPr/>
          <a:lstStyle/>
          <a:p>
            <a:pPr algn="just"/>
            <a:r>
              <a:rPr kumimoji="1" lang="en-US" altLang="ja-JP" dirty="0"/>
              <a:t>The transcendent dimension of human existence</a:t>
            </a:r>
            <a:r>
              <a:rPr lang="ja-JP" altLang="en-US" dirty="0"/>
              <a:t> </a:t>
            </a:r>
            <a:r>
              <a:rPr kumimoji="1" lang="en-US" altLang="ja-JP" dirty="0"/>
              <a:t>and our irreducible freedom.</a:t>
            </a:r>
          </a:p>
          <a:p>
            <a:pPr algn="just"/>
            <a:endParaRPr lang="en-US" altLang="ja-JP" dirty="0"/>
          </a:p>
          <a:p>
            <a:pPr algn="just"/>
            <a:r>
              <a:rPr kumimoji="1" lang="ja-JP" altLang="en-US" dirty="0"/>
              <a:t>これは、</a:t>
            </a:r>
            <a:r>
              <a:rPr kumimoji="1" lang="en-US" altLang="ja-JP" dirty="0"/>
              <a:t>2015</a:t>
            </a:r>
            <a:r>
              <a:rPr kumimoji="1" lang="ja-JP" altLang="en-US" dirty="0"/>
              <a:t>年米国を訪れたフランシスコ教皇が、</a:t>
            </a:r>
            <a:r>
              <a:rPr kumimoji="1" lang="en-US" altLang="ja-JP" dirty="0"/>
              <a:t>religion</a:t>
            </a:r>
            <a:r>
              <a:rPr kumimoji="1" lang="ja-JP" altLang="en-US" dirty="0"/>
              <a:t>について理性的にディスカションする或るシンポジウムで使った表現。</a:t>
            </a:r>
            <a:endParaRPr kumimoji="1" lang="en-US" altLang="ja-JP" dirty="0"/>
          </a:p>
          <a:p>
            <a:pPr algn="just"/>
            <a:endParaRPr lang="en-US" altLang="ja-JP" dirty="0"/>
          </a:p>
          <a:p>
            <a:pPr algn="just"/>
            <a:r>
              <a:rPr kumimoji="1" lang="ja-JP" altLang="en-US" dirty="0"/>
              <a:t>（生物学的）人間の地上世界存在は、超越的次元を持つ。故に私達は、</a:t>
            </a:r>
            <a:r>
              <a:rPr kumimoji="1" lang="en-US" altLang="ja-JP" dirty="0"/>
              <a:t>irreducible freedom</a:t>
            </a:r>
            <a:r>
              <a:rPr kumimoji="1" lang="ja-JP" altLang="en-US" dirty="0"/>
              <a:t>（不可約的</a:t>
            </a:r>
            <a:r>
              <a:rPr kumimoji="1" lang="en-US" altLang="ja-JP" dirty="0"/>
              <a:t>freedom</a:t>
            </a:r>
            <a:r>
              <a:rPr kumimoji="1" lang="ja-JP" altLang="en-US" dirty="0"/>
              <a:t>）を持つ。</a:t>
            </a:r>
            <a:endParaRPr kumimoji="1" lang="en-US" altLang="ja-JP" dirty="0"/>
          </a:p>
          <a:p>
            <a:pPr algn="just"/>
            <a:endParaRPr lang="en-US" altLang="ja-JP" dirty="0"/>
          </a:p>
          <a:p>
            <a:pPr algn="just"/>
            <a:r>
              <a:rPr kumimoji="1" lang="ja-JP" altLang="en-US" dirty="0"/>
              <a:t>これは近年目覚ましい発展を遂げた</a:t>
            </a:r>
            <a:r>
              <a:rPr kumimoji="1" lang="en-US" altLang="ja-JP" dirty="0"/>
              <a:t>quantum mind theory</a:t>
            </a:r>
            <a:r>
              <a:rPr kumimoji="1" lang="ja-JP" altLang="en-US" dirty="0"/>
              <a:t>における</a:t>
            </a:r>
            <a:r>
              <a:rPr kumimoji="1" lang="en-US" altLang="ja-JP" dirty="0"/>
              <a:t>”dimensionality of existence”</a:t>
            </a:r>
            <a:r>
              <a:rPr kumimoji="1" lang="ja-JP" altLang="en-US" dirty="0"/>
              <a:t>（存在の次元性）の概念を、哲学的神学的に扱った発言と言える。</a:t>
            </a:r>
            <a:endParaRPr kumimoji="1" lang="en-US" altLang="ja-JP" dirty="0"/>
          </a:p>
          <a:p>
            <a:pPr algn="just"/>
            <a:endParaRPr lang="en-US" altLang="ja-JP" dirty="0"/>
          </a:p>
          <a:p>
            <a:pPr algn="just"/>
            <a:r>
              <a:rPr lang="en-US" altLang="ja-JP" dirty="0"/>
              <a:t>quantum mind theory</a:t>
            </a:r>
            <a:r>
              <a:rPr kumimoji="1" lang="ja-JP" altLang="en-US" dirty="0"/>
              <a:t>関連で、</a:t>
            </a:r>
            <a:r>
              <a:rPr kumimoji="1" lang="en-US" altLang="ja-JP" dirty="0"/>
              <a:t>Oxford University Press</a:t>
            </a:r>
            <a:r>
              <a:rPr kumimoji="1" lang="ja-JP" altLang="en-US" dirty="0"/>
              <a:t>が</a:t>
            </a:r>
            <a:r>
              <a:rPr kumimoji="1" lang="en-US" altLang="ja-JP" dirty="0"/>
              <a:t>2016</a:t>
            </a:r>
            <a:r>
              <a:rPr kumimoji="1" lang="ja-JP" altLang="en-US" dirty="0"/>
              <a:t>年に出した</a:t>
            </a:r>
            <a:r>
              <a:rPr kumimoji="1" lang="en-US" altLang="ja-JP" dirty="0"/>
              <a:t>Quantum Ontology</a:t>
            </a:r>
            <a:r>
              <a:rPr kumimoji="1" lang="ja-JP" altLang="en-US" dirty="0"/>
              <a:t>（量子的存在論）と、</a:t>
            </a:r>
            <a:r>
              <a:rPr kumimoji="1" lang="en-US" altLang="ja-JP" dirty="0"/>
              <a:t>The Emperor’s New Mind, by Penrose</a:t>
            </a:r>
            <a:r>
              <a:rPr kumimoji="1" lang="ja-JP" altLang="en-US" dirty="0" err="1"/>
              <a:t>とを</a:t>
            </a:r>
            <a:r>
              <a:rPr kumimoji="1" lang="ja-JP" altLang="en-US" dirty="0"/>
              <a:t>挙げておく。</a:t>
            </a:r>
            <a:endParaRPr kumimoji="1" lang="en-US" altLang="ja-JP" dirty="0"/>
          </a:p>
          <a:p>
            <a:pPr algn="just"/>
            <a:endParaRPr lang="en-US" altLang="ja-JP" dirty="0"/>
          </a:p>
          <a:p>
            <a:pPr algn="just"/>
            <a:r>
              <a:rPr kumimoji="1" lang="en-US" altLang="ja-JP" dirty="0"/>
              <a:t>Penrose</a:t>
            </a:r>
            <a:r>
              <a:rPr kumimoji="1" lang="ja-JP" altLang="en-US" dirty="0"/>
              <a:t>は、先頃亡くなったホーキングと一緒になってブラック・ホール物理学を作り上げた数学者・物理学者。</a:t>
            </a:r>
            <a:r>
              <a:rPr kumimoji="1" lang="en-US" altLang="ja-JP" dirty="0"/>
              <a:t> </a:t>
            </a:r>
            <a:r>
              <a:rPr kumimoji="1" lang="ja-JP" altLang="en-US" dirty="0"/>
              <a:t>彼は、</a:t>
            </a:r>
            <a:r>
              <a:rPr kumimoji="1" lang="en-US" altLang="ja-JP" dirty="0"/>
              <a:t>1989</a:t>
            </a:r>
            <a:r>
              <a:rPr kumimoji="1" lang="ja-JP" altLang="en-US" dirty="0"/>
              <a:t>年、人間の意識の</a:t>
            </a:r>
            <a:r>
              <a:rPr kumimoji="1" lang="en-US" altLang="ja-JP" dirty="0"/>
              <a:t>’oneness’</a:t>
            </a:r>
            <a:r>
              <a:rPr kumimoji="1" lang="ja-JP" altLang="en-US" dirty="0"/>
              <a:t>（自分が自分以外の何者でもない唯一のものであること。）には、量子並行性が深く関与している、と述べた。</a:t>
            </a:r>
            <a:endParaRPr kumimoji="1" lang="en-US" altLang="ja-JP" dirty="0"/>
          </a:p>
          <a:p>
            <a:pPr algn="just"/>
            <a:endParaRPr lang="en-US" altLang="ja-JP" dirty="0"/>
          </a:p>
          <a:p>
            <a:pPr algn="just"/>
            <a:r>
              <a:rPr kumimoji="1" lang="ja-JP" altLang="en-US" dirty="0"/>
              <a:t>昨今、テレビや新聞でも、量子コンピュータの動作が確認され、商用量子コンピュータが発売されたと報道されている。一般の人でも、量子並行性、量子もつれ、量子的重ね合わせ、非局在性、等の専門用語を耳にされているだろう。正直言うと、私が</a:t>
            </a:r>
            <a:r>
              <a:rPr kumimoji="1" lang="en-US" altLang="ja-JP" dirty="0"/>
              <a:t>40</a:t>
            </a:r>
            <a:r>
              <a:rPr kumimoji="1" lang="ja-JP" altLang="en-US" dirty="0"/>
              <a:t>年前大学で物理学を学んでいる頃は、「量子コンピュータなんて絵空事ではないか」「量子もつれが保存されることはない」という雰囲気の方が、物理学を専門にしている人達でも多数派を占めていたように思う。</a:t>
            </a:r>
            <a:endParaRPr kumimoji="1" lang="en-US" altLang="ja-JP" dirty="0"/>
          </a:p>
          <a:p>
            <a:pPr algn="just"/>
            <a:endParaRPr lang="en-US" altLang="ja-JP" dirty="0"/>
          </a:p>
          <a:p>
            <a:pPr algn="just"/>
            <a:r>
              <a:rPr kumimoji="1" lang="ja-JP" altLang="en-US" dirty="0"/>
              <a:t>それが、ここ</a:t>
            </a:r>
            <a:r>
              <a:rPr kumimoji="1" lang="en-US" altLang="ja-JP" dirty="0"/>
              <a:t>10</a:t>
            </a:r>
            <a:r>
              <a:rPr kumimoji="1" lang="ja-JP" altLang="en-US" dirty="0"/>
              <a:t>数年ほどで物理学は大きく変わった。人間の意識や「心」「自我」といったものの成り立ちを、説明できる一歩手前まで来ている。</a:t>
            </a:r>
            <a:endParaRPr kumimoji="1" lang="en-US" altLang="ja-JP" dirty="0"/>
          </a:p>
          <a:p>
            <a:pPr algn="just"/>
            <a:endParaRPr lang="en-US" altLang="ja-JP" dirty="0"/>
          </a:p>
          <a:p>
            <a:pPr algn="just"/>
            <a:r>
              <a:rPr lang="ja-JP" altLang="en-US" dirty="0"/>
              <a:t>フランシスコ教皇は、若い頃は化学を勉強したエンジニア。しかも</a:t>
            </a:r>
            <a:r>
              <a:rPr lang="en-US" altLang="ja-JP" dirty="0"/>
              <a:t>natural science</a:t>
            </a:r>
            <a:r>
              <a:rPr lang="ja-JP" altLang="en-US" dirty="0"/>
              <a:t>を重視するイエズス会の司祭。物理学の最新研究者達とも堂々とディスカションできる。理性と信仰のアウフヘーベンが本格化した今、この様に両分野に通じた者でない限りリーダーは務まらない。</a:t>
            </a:r>
            <a:endParaRPr lang="en-US" altLang="ja-JP" dirty="0"/>
          </a:p>
          <a:p>
            <a:pPr algn="just"/>
            <a:endParaRPr lang="en-US" altLang="ja-JP" dirty="0"/>
          </a:p>
          <a:p>
            <a:pPr algn="just"/>
            <a:r>
              <a:rPr lang="ja-JP" altLang="en-US" dirty="0"/>
              <a:t>現代の</a:t>
            </a:r>
            <a:r>
              <a:rPr lang="en-US" altLang="ja-JP" dirty="0"/>
              <a:t>religion</a:t>
            </a:r>
            <a:r>
              <a:rPr lang="ja-JP" altLang="en-US" dirty="0"/>
              <a:t>は、</a:t>
            </a:r>
            <a:r>
              <a:rPr lang="de-DE" altLang="ja-JP" dirty="0"/>
              <a:t>Dialektik Über Vernunft und Religion</a:t>
            </a:r>
            <a:r>
              <a:rPr lang="ja-JP" altLang="en-US" dirty="0"/>
              <a:t>（理性と宗教の対話ないし弁証法）が進んだ中にある。現代の</a:t>
            </a:r>
            <a:r>
              <a:rPr lang="en-US" altLang="ja-JP" dirty="0"/>
              <a:t>religion</a:t>
            </a:r>
            <a:r>
              <a:rPr lang="ja-JP" altLang="en-US" dirty="0"/>
              <a:t>に、日本語の「宗教」が感じさせる意味あいは最早うすい。</a:t>
            </a:r>
            <a:r>
              <a:rPr lang="de-DE" altLang="ja-JP" dirty="0"/>
              <a:t> </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5884F24D-03B9-478A-B34A-7F83825FCC50}" type="slidenum">
              <a:rPr kumimoji="1" lang="ja-JP" altLang="en-US" smtClean="0"/>
              <a:t>20</a:t>
            </a:fld>
            <a:endParaRPr kumimoji="1" lang="ja-JP" altLang="en-US" dirty="0"/>
          </a:p>
        </p:txBody>
      </p:sp>
    </p:spTree>
    <p:extLst>
      <p:ext uri="{BB962C8B-B14F-4D97-AF65-F5344CB8AC3E}">
        <p14:creationId xmlns:p14="http://schemas.microsoft.com/office/powerpoint/2010/main" val="1773430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en-US" altLang="ja-JP" dirty="0"/>
              <a:t>Virtue ethics in business   </a:t>
            </a:r>
          </a:p>
          <a:p>
            <a:pPr algn="just"/>
            <a:endParaRPr lang="en-US" altLang="ja-JP" dirty="0"/>
          </a:p>
          <a:p>
            <a:pPr algn="just"/>
            <a:r>
              <a:rPr kumimoji="1" lang="ja-JP" altLang="en-US" dirty="0"/>
              <a:t>科学誌ネイチャー（</a:t>
            </a:r>
            <a:r>
              <a:rPr kumimoji="1" lang="en-US" altLang="ja-JP" dirty="0"/>
              <a:t>Nature</a:t>
            </a:r>
            <a:r>
              <a:rPr kumimoji="1" lang="ja-JP" altLang="en-US" dirty="0"/>
              <a:t>）を発行する</a:t>
            </a:r>
            <a:r>
              <a:rPr kumimoji="1" lang="en-US" altLang="ja-JP" dirty="0"/>
              <a:t>Springer</a:t>
            </a:r>
            <a:r>
              <a:rPr kumimoji="1" lang="ja-JP" altLang="en-US" dirty="0"/>
              <a:t>から昨年このテキストが発行された。</a:t>
            </a:r>
            <a:r>
              <a:rPr kumimoji="1" lang="en-US" altLang="ja-JP" dirty="0"/>
              <a:t>60</a:t>
            </a:r>
            <a:r>
              <a:rPr kumimoji="1" lang="ja-JP" altLang="en-US" dirty="0"/>
              <a:t>編ほどの論文が解説と共に載っている。</a:t>
            </a:r>
            <a:endParaRPr kumimoji="1" lang="en-US" altLang="ja-JP" dirty="0"/>
          </a:p>
          <a:p>
            <a:pPr algn="just"/>
            <a:endParaRPr lang="en-US" altLang="ja-JP" dirty="0"/>
          </a:p>
          <a:p>
            <a:pPr algn="just"/>
            <a:r>
              <a:rPr lang="en-US" altLang="ja-JP" dirty="0"/>
              <a:t>Part IV</a:t>
            </a:r>
            <a:r>
              <a:rPr lang="ja-JP" altLang="en-US" dirty="0"/>
              <a:t>は、</a:t>
            </a:r>
            <a:r>
              <a:rPr lang="en-US" altLang="ja-JP" dirty="0"/>
              <a:t>Catholic Social Teaching</a:t>
            </a:r>
            <a:r>
              <a:rPr lang="ja-JP" altLang="en-US" dirty="0" err="1"/>
              <a:t>。</a:t>
            </a:r>
            <a:r>
              <a:rPr lang="en-US" altLang="ja-JP" dirty="0"/>
              <a:t>6</a:t>
            </a:r>
            <a:r>
              <a:rPr lang="ja-JP" altLang="en-US" dirty="0"/>
              <a:t>編の論文が載っている。</a:t>
            </a:r>
            <a:endParaRPr lang="en-US" altLang="ja-JP" dirty="0"/>
          </a:p>
          <a:p>
            <a:pPr algn="just"/>
            <a:endParaRPr lang="en-US" altLang="ja-JP" dirty="0"/>
          </a:p>
          <a:p>
            <a:pPr algn="just"/>
            <a:r>
              <a:rPr lang="ja-JP" altLang="en-US" dirty="0"/>
              <a:t>フランシスコが教皇就任直後の</a:t>
            </a:r>
            <a:r>
              <a:rPr lang="en-US" altLang="ja-JP" dirty="0"/>
              <a:t>2013</a:t>
            </a:r>
            <a:r>
              <a:rPr lang="ja-JP" altLang="en-US" dirty="0"/>
              <a:t>年に</a:t>
            </a:r>
            <a:r>
              <a:rPr lang="en-US" altLang="ja-JP" dirty="0"/>
              <a:t>Evangelii Gaudium</a:t>
            </a:r>
            <a:r>
              <a:rPr lang="ja-JP" altLang="en-US" dirty="0"/>
              <a:t>で、従来の「経済」に対して</a:t>
            </a:r>
            <a:r>
              <a:rPr lang="en-US" altLang="ja-JP" dirty="0"/>
              <a:t>This economy kills!</a:t>
            </a:r>
            <a:r>
              <a:rPr lang="ja-JP" altLang="en-US" dirty="0"/>
              <a:t>（この経済は人殺しだ！）と強く非難して以来、「新たな経済学」の研究は爆発的勢いで始まった。</a:t>
            </a:r>
            <a:endParaRPr lang="en-US" altLang="ja-JP" dirty="0"/>
          </a:p>
          <a:p>
            <a:pPr algn="just"/>
            <a:endParaRPr lang="en-US" altLang="ja-JP" dirty="0"/>
          </a:p>
          <a:p>
            <a:pPr algn="just"/>
            <a:r>
              <a:rPr lang="ja-JP" altLang="en-US" dirty="0"/>
              <a:t>日本では、カジノ法案、働かせ改革法案、ヘリコプター・マネー（アベノミクスの金融緩和）など従来の経済学の考え方に従った議論しかなされない。</a:t>
            </a:r>
            <a:endParaRPr lang="en-US" altLang="ja-JP" dirty="0"/>
          </a:p>
          <a:p>
            <a:pPr algn="just"/>
            <a:endParaRPr lang="en-US" altLang="ja-JP" dirty="0"/>
          </a:p>
          <a:p>
            <a:pPr algn="just"/>
            <a:r>
              <a:rPr lang="ja-JP" altLang="en-US" dirty="0"/>
              <a:t>このままでは日本は壊滅的な状況になるのではないか。</a:t>
            </a: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5884F24D-03B9-478A-B34A-7F83825FCC50}" type="slidenum">
              <a:rPr kumimoji="1" lang="ja-JP" altLang="en-US" smtClean="0"/>
              <a:t>21</a:t>
            </a:fld>
            <a:endParaRPr kumimoji="1" lang="ja-JP" altLang="en-US"/>
          </a:p>
        </p:txBody>
      </p:sp>
    </p:spTree>
    <p:extLst>
      <p:ext uri="{BB962C8B-B14F-4D97-AF65-F5344CB8AC3E}">
        <p14:creationId xmlns:p14="http://schemas.microsoft.com/office/powerpoint/2010/main" val="2293336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t>最近、</a:t>
            </a:r>
            <a:r>
              <a:rPr kumimoji="1" lang="en-US" altLang="ja-JP" dirty="0"/>
              <a:t>Cambridge</a:t>
            </a:r>
            <a:r>
              <a:rPr kumimoji="1" lang="ja-JP" altLang="en-US" dirty="0"/>
              <a:t>大学と</a:t>
            </a:r>
            <a:r>
              <a:rPr kumimoji="1" lang="en-US" altLang="ja-JP" dirty="0"/>
              <a:t>Oxford</a:t>
            </a:r>
            <a:r>
              <a:rPr kumimoji="1" lang="ja-JP" altLang="en-US" dirty="0"/>
              <a:t>大学で、</a:t>
            </a:r>
            <a:r>
              <a:rPr kumimoji="1" lang="en-US" altLang="ja-JP" dirty="0"/>
              <a:t>Virtue Ethics</a:t>
            </a:r>
            <a:r>
              <a:rPr kumimoji="1" lang="ja-JP" altLang="en-US" dirty="0"/>
              <a:t>に関する基礎的論文集が相次いで出された。</a:t>
            </a:r>
            <a:endParaRPr kumimoji="1" lang="en-US" altLang="ja-JP" dirty="0"/>
          </a:p>
          <a:p>
            <a:pPr algn="just"/>
            <a:endParaRPr kumimoji="1" lang="en-US" altLang="ja-JP" dirty="0"/>
          </a:p>
          <a:p>
            <a:pPr algn="just"/>
            <a:r>
              <a:rPr kumimoji="1" lang="ja-JP" altLang="en-US" dirty="0"/>
              <a:t>後者は数ヶ月前に出された。</a:t>
            </a:r>
            <a:endParaRPr kumimoji="1" lang="en-US" altLang="ja-JP" dirty="0"/>
          </a:p>
          <a:p>
            <a:pPr algn="just"/>
            <a:endParaRPr lang="en-US" altLang="ja-JP" dirty="0"/>
          </a:p>
          <a:p>
            <a:pPr algn="just"/>
            <a:r>
              <a:rPr kumimoji="1" lang="ja-JP" altLang="en-US" dirty="0"/>
              <a:t>前者は、</a:t>
            </a:r>
            <a:r>
              <a:rPr lang="en-US" altLang="ja-JP" dirty="0"/>
              <a:t>[</a:t>
            </a:r>
            <a:r>
              <a:rPr lang="ja-JP" altLang="en-US" dirty="0"/>
              <a:t>ケンブリッジ・コンパニオン</a:t>
            </a:r>
            <a:r>
              <a:rPr lang="en-US" altLang="ja-JP" dirty="0"/>
              <a:t>] </a:t>
            </a:r>
            <a:r>
              <a:rPr lang="ja-JP" altLang="en-US" dirty="0"/>
              <a:t>徳倫理学  </a:t>
            </a:r>
            <a:r>
              <a:rPr lang="en-US" altLang="ja-JP" dirty="0"/>
              <a:t>– 2015/9/19</a:t>
            </a:r>
            <a:r>
              <a:rPr lang="ja-JP" altLang="en-US" dirty="0"/>
              <a:t>春秋社 として和訳本が出た。</a:t>
            </a:r>
            <a:endParaRPr lang="en-US" altLang="ja-JP" dirty="0"/>
          </a:p>
          <a:p>
            <a:pPr algn="just"/>
            <a:endParaRPr lang="en-US" altLang="ja-JP" dirty="0"/>
          </a:p>
          <a:p>
            <a:pPr algn="just"/>
            <a:r>
              <a:rPr lang="ja-JP" altLang="en-US" dirty="0"/>
              <a:t>「徳」は誤訳だ。徳は、仁義礼智信忠孝悌の様に意味がある程度定まっているが、</a:t>
            </a:r>
            <a:r>
              <a:rPr lang="en-US" altLang="ja-JP" dirty="0"/>
              <a:t>virtue</a:t>
            </a:r>
            <a:r>
              <a:rPr lang="ja-JP" altLang="en-US" dirty="0"/>
              <a:t>は、</a:t>
            </a:r>
            <a:r>
              <a:rPr lang="en-US" altLang="ja-JP" dirty="0"/>
              <a:t>individual</a:t>
            </a:r>
            <a:r>
              <a:rPr lang="ja-JP" altLang="en-US" dirty="0"/>
              <a:t>（個人）または</a:t>
            </a:r>
            <a:r>
              <a:rPr lang="en-US" altLang="ja-JP" dirty="0"/>
              <a:t>collective</a:t>
            </a:r>
            <a:r>
              <a:rPr lang="ja-JP" altLang="en-US" dirty="0"/>
              <a:t>（家族的宗教的集団）を特定しない限り意味が定まらない。つまり</a:t>
            </a:r>
            <a:r>
              <a:rPr lang="en-US" altLang="ja-JP" dirty="0"/>
              <a:t>virtue</a:t>
            </a:r>
            <a:r>
              <a:rPr lang="ja-JP" altLang="en-US" dirty="0"/>
              <a:t>は、それぞれの</a:t>
            </a:r>
            <a:r>
              <a:rPr lang="en-US" altLang="ja-JP" dirty="0"/>
              <a:t>individual</a:t>
            </a:r>
            <a:r>
              <a:rPr lang="ja-JP" altLang="en-US" dirty="0"/>
              <a:t>または</a:t>
            </a:r>
            <a:r>
              <a:rPr lang="en-US" altLang="ja-JP" dirty="0"/>
              <a:t>collective</a:t>
            </a:r>
            <a:r>
              <a:rPr lang="ja-JP" altLang="en-US" dirty="0"/>
              <a:t>が特徴的に持つ</a:t>
            </a:r>
            <a:r>
              <a:rPr lang="en-US" altLang="ja-JP" dirty="0"/>
              <a:t>greatness</a:t>
            </a:r>
            <a:r>
              <a:rPr lang="ja-JP" altLang="en-US" dirty="0"/>
              <a:t>を意味する。</a:t>
            </a:r>
            <a:endParaRPr lang="en-US" altLang="ja-JP" dirty="0"/>
          </a:p>
          <a:p>
            <a:pPr algn="just"/>
            <a:endParaRPr lang="en-US" altLang="ja-JP" dirty="0"/>
          </a:p>
          <a:p>
            <a:pPr algn="just"/>
            <a:r>
              <a:rPr lang="ja-JP" altLang="en-US" dirty="0"/>
              <a:t>あるいはこうも言える。</a:t>
            </a:r>
            <a:r>
              <a:rPr lang="en-US" altLang="ja-JP" dirty="0"/>
              <a:t>virtue</a:t>
            </a:r>
            <a:r>
              <a:rPr lang="ja-JP" altLang="en-US" dirty="0"/>
              <a:t>とは、それが或る</a:t>
            </a:r>
            <a:r>
              <a:rPr lang="en-US" altLang="ja-JP" dirty="0"/>
              <a:t>individual</a:t>
            </a:r>
            <a:r>
              <a:rPr lang="ja-JP" altLang="en-US" dirty="0"/>
              <a:t>（個人）または</a:t>
            </a:r>
            <a:r>
              <a:rPr lang="en-US" altLang="ja-JP" dirty="0"/>
              <a:t>collective</a:t>
            </a:r>
            <a:r>
              <a:rPr lang="ja-JP" altLang="en-US" dirty="0"/>
              <a:t>（家族的宗教的集団）に出現するまで何なのか定まっていないという点で、スライド</a:t>
            </a:r>
            <a:r>
              <a:rPr lang="en-US" altLang="ja-JP" dirty="0"/>
              <a:t>6</a:t>
            </a:r>
            <a:r>
              <a:rPr lang="ja-JP" altLang="en-US" dirty="0"/>
              <a:t>で説明</a:t>
            </a:r>
            <a:r>
              <a:rPr lang="en-US" altLang="ja-JP" dirty="0"/>
              <a:t>(</a:t>
            </a:r>
            <a:r>
              <a:rPr lang="ja-JP" altLang="en-US" dirty="0"/>
              <a:t>*</a:t>
            </a:r>
            <a:r>
              <a:rPr lang="en-US" altLang="ja-JP" dirty="0"/>
              <a:t>)</a:t>
            </a:r>
            <a:r>
              <a:rPr lang="ja-JP" altLang="en-US" dirty="0"/>
              <a:t>した</a:t>
            </a:r>
            <a:r>
              <a:rPr lang="en-US" altLang="ja-JP" dirty="0"/>
              <a:t>capability</a:t>
            </a:r>
            <a:r>
              <a:rPr lang="ja-JP" altLang="en-US" dirty="0"/>
              <a:t>ないし</a:t>
            </a:r>
            <a:r>
              <a:rPr lang="en-US" altLang="ja-JP" dirty="0"/>
              <a:t>capacity</a:t>
            </a:r>
            <a:r>
              <a:rPr lang="ja-JP" altLang="en-US" dirty="0"/>
              <a:t>と似た概念だ。他方、徳というのは、それが何なのか既にある程度定まっているという点で、</a:t>
            </a:r>
            <a:r>
              <a:rPr lang="en-US" altLang="ja-JP" dirty="0"/>
              <a:t>ability</a:t>
            </a:r>
            <a:r>
              <a:rPr lang="ja-JP" altLang="en-US" dirty="0"/>
              <a:t>に似た概念だ。</a:t>
            </a:r>
            <a:endParaRPr lang="en-US" altLang="ja-JP" dirty="0"/>
          </a:p>
          <a:p>
            <a:pPr algn="just"/>
            <a:endParaRPr lang="en-US" altLang="ja-JP" b="1" dirty="0"/>
          </a:p>
          <a:p>
            <a:pPr lvl="1" algn="just"/>
            <a:r>
              <a:rPr lang="en-US" altLang="ja-JP" dirty="0"/>
              <a:t>(*): </a:t>
            </a:r>
            <a:r>
              <a:rPr lang="ja-JP" altLang="en-US" dirty="0"/>
              <a:t>カトリック社会思想では、人間または人間集団の能力を三つに分類</a:t>
            </a:r>
            <a:r>
              <a:rPr lang="ja-JP" altLang="en-US"/>
              <a:t>する。</a:t>
            </a:r>
            <a:r>
              <a:rPr lang="en-US" altLang="ja-JP" dirty="0"/>
              <a:t>capacity, capability, ability</a:t>
            </a:r>
            <a:r>
              <a:rPr lang="ja-JP" altLang="en-US" dirty="0" err="1"/>
              <a:t>。</a:t>
            </a:r>
            <a:r>
              <a:rPr lang="ja-JP" altLang="en-US" dirty="0"/>
              <a:t>順に、潜在能力、或る人間または人間集団に現れた能力、一般化した能力であり法律（</a:t>
            </a:r>
            <a:r>
              <a:rPr lang="en-US" altLang="ja-JP" dirty="0"/>
              <a:t>Gesetz</a:t>
            </a:r>
            <a:r>
              <a:rPr lang="ja-JP" altLang="en-US" dirty="0"/>
              <a:t>）によって</a:t>
            </a:r>
            <a:r>
              <a:rPr lang="en-US" altLang="ja-JP" dirty="0"/>
              <a:t>legitimate</a:t>
            </a:r>
            <a:r>
              <a:rPr lang="ja-JP" altLang="en-US" dirty="0"/>
              <a:t>された能力、を意味する。</a:t>
            </a:r>
            <a:endParaRPr lang="en-US" altLang="ja-JP" dirty="0"/>
          </a:p>
          <a:p>
            <a:pPr algn="just"/>
            <a:endParaRPr lang="ja-JP" altLang="en-US" dirty="0"/>
          </a:p>
          <a:p>
            <a:pPr algn="just"/>
            <a:r>
              <a:rPr lang="ja-JP" altLang="en-US" dirty="0"/>
              <a:t>「徳倫理」と和訳している限り、</a:t>
            </a:r>
            <a:r>
              <a:rPr lang="en-US" altLang="ja-JP" dirty="0"/>
              <a:t>virtue ethics</a:t>
            </a:r>
            <a:r>
              <a:rPr lang="ja-JP" altLang="en-US" dirty="0"/>
              <a:t>の意味を日本人は掴めないのではないだろうか。</a:t>
            </a:r>
            <a:endParaRPr lang="en-US" altLang="ja-JP" dirty="0"/>
          </a:p>
          <a:p>
            <a:pPr algn="just"/>
            <a:endParaRPr lang="en-US" altLang="ja-JP" dirty="0"/>
          </a:p>
          <a:p>
            <a:pPr algn="just"/>
            <a:endParaRPr lang="en-US" altLang="ja-JP" dirty="0"/>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5884F24D-03B9-478A-B34A-7F83825FCC50}" type="slidenum">
              <a:rPr kumimoji="1" lang="ja-JP" altLang="en-US" smtClean="0"/>
              <a:t>22</a:t>
            </a:fld>
            <a:endParaRPr kumimoji="1" lang="ja-JP" altLang="en-US"/>
          </a:p>
        </p:txBody>
      </p:sp>
    </p:spTree>
    <p:extLst>
      <p:ext uri="{BB962C8B-B14F-4D97-AF65-F5344CB8AC3E}">
        <p14:creationId xmlns:p14="http://schemas.microsoft.com/office/powerpoint/2010/main" val="336149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Oxford Handbook: Virtue</a:t>
            </a:r>
            <a:r>
              <a:rPr kumimoji="1" lang="ja-JP" altLang="en-US" dirty="0"/>
              <a:t>の方は出たばかりなので勿論和訳は無い。</a:t>
            </a:r>
            <a:endParaRPr kumimoji="1" lang="en-US" altLang="ja-JP" dirty="0"/>
          </a:p>
          <a:p>
            <a:endParaRPr lang="en-US" altLang="ja-JP" dirty="0"/>
          </a:p>
          <a:p>
            <a:r>
              <a:rPr kumimoji="1" lang="ja-JP" altLang="en-US" dirty="0"/>
              <a:t>その中から、幾つか読み始めた。上記「</a:t>
            </a:r>
            <a:r>
              <a:rPr kumimoji="1" lang="en-US" altLang="ja-JP" dirty="0"/>
              <a:t>rightness</a:t>
            </a:r>
            <a:r>
              <a:rPr kumimoji="1" lang="ja-JP" altLang="en-US" dirty="0"/>
              <a:t>判断基準を与えない。規範倫理と言えない。」は、日本語ではなかなか表現できないのではないか、特に</a:t>
            </a:r>
            <a:r>
              <a:rPr kumimoji="1" lang="en-US" altLang="ja-JP" dirty="0"/>
              <a:t>rightness</a:t>
            </a:r>
            <a:r>
              <a:rPr kumimoji="1" lang="ja-JP" altLang="en-US" dirty="0"/>
              <a:t>は日本語にならない、と思った。</a:t>
            </a:r>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5884F24D-03B9-478A-B34A-7F83825FCC50}" type="slidenum">
              <a:rPr kumimoji="1" lang="ja-JP" altLang="en-US" smtClean="0"/>
              <a:t>23</a:t>
            </a:fld>
            <a:endParaRPr kumimoji="1" lang="ja-JP" altLang="en-US"/>
          </a:p>
        </p:txBody>
      </p:sp>
    </p:spTree>
    <p:extLst>
      <p:ext uri="{BB962C8B-B14F-4D97-AF65-F5344CB8AC3E}">
        <p14:creationId xmlns:p14="http://schemas.microsoft.com/office/powerpoint/2010/main" val="1709446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t>第二回分科会「倫理改革」の最後のパワポはこれ。</a:t>
            </a:r>
            <a:endParaRPr kumimoji="1" lang="en-US" altLang="ja-JP" dirty="0"/>
          </a:p>
          <a:p>
            <a:pPr algn="just"/>
            <a:endParaRPr lang="en-US" altLang="ja-JP" dirty="0"/>
          </a:p>
          <a:p>
            <a:pPr algn="just"/>
            <a:r>
              <a:rPr lang="en-US" altLang="ja-JP" dirty="0"/>
              <a:t>Ethics in the conflicts of Modernity</a:t>
            </a:r>
            <a:r>
              <a:rPr lang="ja-JP" altLang="en-US" dirty="0"/>
              <a:t>（現代性が抱える諸々の葛藤の中で倫理は</a:t>
            </a:r>
            <a:r>
              <a:rPr lang="en-US" altLang="ja-JP" dirty="0"/>
              <a:t>...</a:t>
            </a:r>
            <a:r>
              <a:rPr lang="ja-JP" altLang="en-US" dirty="0"/>
              <a:t>）</a:t>
            </a:r>
            <a:endParaRPr lang="en-US" altLang="ja-JP" dirty="0"/>
          </a:p>
          <a:p>
            <a:pPr algn="just"/>
            <a:r>
              <a:rPr lang="en-US" altLang="ja-JP" dirty="0"/>
              <a:t>act against modernity from within modernity.</a:t>
            </a:r>
            <a:r>
              <a:rPr lang="ja-JP" altLang="en-US" dirty="0"/>
              <a:t>（現代性の中から現代性に抗う。）</a:t>
            </a:r>
            <a:endParaRPr lang="en-US" altLang="ja-JP" dirty="0"/>
          </a:p>
          <a:p>
            <a:pPr algn="just"/>
            <a:endParaRPr lang="en-US" altLang="ja-JP" dirty="0"/>
          </a:p>
          <a:p>
            <a:pPr algn="just"/>
            <a:r>
              <a:rPr lang="ja-JP" altLang="en-US" dirty="0"/>
              <a:t>というもの。</a:t>
            </a:r>
            <a:endParaRPr lang="en-US" altLang="ja-JP" dirty="0"/>
          </a:p>
          <a:p>
            <a:pPr algn="just"/>
            <a:endParaRPr lang="en-US" altLang="ja-JP" dirty="0"/>
          </a:p>
          <a:p>
            <a:pPr algn="just"/>
            <a:r>
              <a:rPr lang="ja-JP" altLang="en-US" dirty="0"/>
              <a:t>著者</a:t>
            </a:r>
            <a:r>
              <a:rPr lang="en-US" altLang="ja-JP" dirty="0"/>
              <a:t>Alasdair MacIntyre</a:t>
            </a:r>
            <a:r>
              <a:rPr lang="ja-JP" altLang="en-US" dirty="0"/>
              <a:t>は、</a:t>
            </a:r>
            <a:r>
              <a:rPr lang="en-US" altLang="ja-JP" dirty="0"/>
              <a:t>1981</a:t>
            </a:r>
            <a:r>
              <a:rPr lang="ja-JP" altLang="en-US" dirty="0"/>
              <a:t>年に</a:t>
            </a:r>
            <a:r>
              <a:rPr lang="en-US" altLang="ja-JP" i="1" dirty="0"/>
              <a:t>After Virtue</a:t>
            </a:r>
            <a:r>
              <a:rPr lang="ja-JP" altLang="en-US" dirty="0"/>
              <a:t>（邦題は</a:t>
            </a:r>
            <a:r>
              <a:rPr lang="en-US" altLang="ja-JP" dirty="0"/>
              <a:t>『</a:t>
            </a:r>
            <a:r>
              <a:rPr lang="ja-JP" altLang="en-US" dirty="0"/>
              <a:t>美徳なき時代</a:t>
            </a:r>
            <a:r>
              <a:rPr lang="en-US" altLang="ja-JP" dirty="0"/>
              <a:t>』</a:t>
            </a:r>
            <a:r>
              <a:rPr lang="ja-JP" altLang="en-US" dirty="0"/>
              <a:t>）を書いた。</a:t>
            </a:r>
            <a:r>
              <a:rPr lang="en-US" altLang="ja-JP" dirty="0"/>
              <a:t>20</a:t>
            </a:r>
            <a:r>
              <a:rPr lang="ja-JP" altLang="en-US" dirty="0"/>
              <a:t>世紀近代社会は、</a:t>
            </a:r>
            <a:r>
              <a:rPr lang="en-US" altLang="ja-JP" i="1" dirty="0"/>
              <a:t>After Virtue</a:t>
            </a:r>
            <a:r>
              <a:rPr lang="ja-JP" altLang="en-US" dirty="0"/>
              <a:t>（美徳なき時代）となってしまい、戦争や環境破壊、格差拡大を招いてしまったが、これからは</a:t>
            </a:r>
            <a:r>
              <a:rPr lang="en-US" altLang="ja-JP" dirty="0"/>
              <a:t>virtue</a:t>
            </a:r>
            <a:r>
              <a:rPr lang="ja-JP" altLang="en-US" dirty="0"/>
              <a:t>の見直しが起きる、と予測した。つまり、</a:t>
            </a:r>
            <a:r>
              <a:rPr lang="en-US" altLang="ja-JP" dirty="0"/>
              <a:t>virtue ethics</a:t>
            </a:r>
            <a:r>
              <a:rPr lang="ja-JP" altLang="en-US" dirty="0"/>
              <a:t>の提唱者の一人。</a:t>
            </a:r>
            <a:endParaRPr lang="en-US" altLang="ja-JP" dirty="0"/>
          </a:p>
          <a:p>
            <a:endParaRPr lang="en-US" altLang="ja-JP" dirty="0"/>
          </a:p>
          <a:p>
            <a:r>
              <a:rPr lang="ja-JP" altLang="en-US" dirty="0"/>
              <a:t>その</a:t>
            </a:r>
            <a:r>
              <a:rPr lang="en-US" altLang="ja-JP" dirty="0"/>
              <a:t>Alasdair MacIntyre</a:t>
            </a:r>
            <a:r>
              <a:rPr lang="ja-JP" altLang="en-US" dirty="0"/>
              <a:t>が一昨年書いた最新作がこれ。</a:t>
            </a:r>
            <a:endParaRPr lang="en-US" altLang="ja-JP" dirty="0"/>
          </a:p>
          <a:p>
            <a:endParaRPr lang="en-US" altLang="ja-JP" dirty="0"/>
          </a:p>
          <a:p>
            <a:r>
              <a:rPr lang="en-US" altLang="ja-JP" dirty="0"/>
              <a:t>act against modernity from within modernity.</a:t>
            </a:r>
            <a:r>
              <a:rPr lang="ja-JP" altLang="en-US" dirty="0"/>
              <a:t>（現代性の中から現代性に抗う。）という、一見矛盾をはらんだ表現が、</a:t>
            </a:r>
            <a:r>
              <a:rPr lang="en-US" altLang="ja-JP" dirty="0"/>
              <a:t> virtue ethics</a:t>
            </a:r>
            <a:r>
              <a:rPr lang="ja-JP" altLang="en-US" dirty="0"/>
              <a:t>の特徴を良く表していると思う。</a:t>
            </a:r>
            <a:endParaRPr lang="en-US" altLang="ja-JP" dirty="0"/>
          </a:p>
          <a:p>
            <a:endParaRPr lang="en-US" altLang="ja-JP" dirty="0"/>
          </a:p>
          <a:p>
            <a:r>
              <a:rPr lang="ja-JP" altLang="en-US" dirty="0"/>
              <a:t>以上で、第二回分科会「倫理改革」を終えます。</a:t>
            </a:r>
            <a:endParaRPr lang="en-US" altLang="ja-JP" dirty="0"/>
          </a:p>
          <a:p>
            <a:endParaRPr lang="en-US" altLang="ja-JP" dirty="0"/>
          </a:p>
          <a:p>
            <a:r>
              <a:rPr lang="ja-JP" altLang="en-US" dirty="0"/>
              <a:t>ご静聴有り難うございました。</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5884F24D-03B9-478A-B34A-7F83825FCC50}" type="slidenum">
              <a:rPr kumimoji="1" lang="ja-JP" altLang="en-US" smtClean="0"/>
              <a:t>24</a:t>
            </a:fld>
            <a:endParaRPr kumimoji="1" lang="ja-JP" altLang="en-US"/>
          </a:p>
        </p:txBody>
      </p:sp>
    </p:spTree>
    <p:extLst>
      <p:ext uri="{BB962C8B-B14F-4D97-AF65-F5344CB8AC3E}">
        <p14:creationId xmlns:p14="http://schemas.microsoft.com/office/powerpoint/2010/main" val="120601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主権（</a:t>
            </a:r>
            <a:r>
              <a:rPr lang="en-US" altLang="ja-JP" dirty="0"/>
              <a:t>sovereignty</a:t>
            </a:r>
            <a:r>
              <a:rPr lang="ja-JP" altLang="en-US" dirty="0"/>
              <a:t>）、主権者（</a:t>
            </a:r>
            <a:r>
              <a:rPr lang="en-US" altLang="ja-JP" dirty="0"/>
              <a:t>sovereign</a:t>
            </a:r>
            <a:r>
              <a:rPr lang="ja-JP" altLang="en-US" dirty="0"/>
              <a:t>）とは何を意味するのだろうか？　新聞やテレビでよく耳にするが、本当の意味は何だろうか？</a:t>
            </a:r>
            <a:endParaRPr lang="en-US" altLang="ja-JP" dirty="0"/>
          </a:p>
          <a:p>
            <a:pPr algn="just"/>
            <a:endParaRPr lang="en-US" altLang="ja-JP" dirty="0"/>
          </a:p>
          <a:p>
            <a:pPr algn="just"/>
            <a:r>
              <a:rPr lang="en-US" altLang="ja-JP" dirty="0"/>
              <a:t>sovereign</a:t>
            </a:r>
            <a:r>
              <a:rPr lang="ja-JP" altLang="en-US" dirty="0"/>
              <a:t>：</a:t>
            </a:r>
            <a:r>
              <a:rPr lang="en-US" altLang="ja-JP" dirty="0"/>
              <a:t>13</a:t>
            </a:r>
            <a:r>
              <a:rPr lang="ja-JP" altLang="en-US" dirty="0"/>
              <a:t>世紀、トマス・アクィナスの時代に発明された言葉。意味は、天の国の鍵を預かる者。「あなたが地上でつなぐことは、天上でもつながれる。あなたが地上で解くことは、天上でも解かれる。」　初代の</a:t>
            </a:r>
            <a:r>
              <a:rPr lang="en-US" altLang="ja-JP" dirty="0"/>
              <a:t>sovereign</a:t>
            </a:r>
            <a:r>
              <a:rPr lang="ja-JP" altLang="en-US" dirty="0"/>
              <a:t>は、ペトロだったのが分かる。</a:t>
            </a:r>
            <a:endParaRPr lang="en-US" altLang="ja-JP" dirty="0"/>
          </a:p>
          <a:p>
            <a:pPr algn="just"/>
            <a:endParaRPr lang="en-US" altLang="ja-JP" dirty="0"/>
          </a:p>
          <a:p>
            <a:pPr algn="just"/>
            <a:r>
              <a:rPr lang="ja-JP" altLang="en-US" dirty="0"/>
              <a:t>人間が判断する</a:t>
            </a:r>
            <a:r>
              <a:rPr lang="en-US" altLang="ja-JP" dirty="0"/>
              <a:t>justice</a:t>
            </a:r>
            <a:r>
              <a:rPr lang="ja-JP" altLang="en-US" dirty="0"/>
              <a:t>は、地上の国で通用するかもしれないが天の国で通用するとは限らない。しかし</a:t>
            </a:r>
            <a:r>
              <a:rPr lang="en-US" altLang="ja-JP" dirty="0"/>
              <a:t>righteousness</a:t>
            </a:r>
            <a:r>
              <a:rPr lang="ja-JP" altLang="en-US" dirty="0"/>
              <a:t>は、もしかしたら地上の国ではそうとは気付かれないかもしれないが、天の国では通用する「正しさ」を意味する。</a:t>
            </a:r>
            <a:endParaRPr lang="en-US" altLang="ja-JP" dirty="0"/>
          </a:p>
          <a:p>
            <a:pPr algn="just"/>
            <a:endParaRPr lang="en-US" altLang="ja-JP" dirty="0"/>
          </a:p>
          <a:p>
            <a:pPr algn="just"/>
            <a:r>
              <a:rPr lang="en-US" altLang="ja-JP" dirty="0"/>
              <a:t>righteousness</a:t>
            </a:r>
            <a:r>
              <a:rPr lang="ja-JP" altLang="en-US" dirty="0"/>
              <a:t>は、</a:t>
            </a:r>
            <a:r>
              <a:rPr lang="en-US" altLang="ja-JP" dirty="0"/>
              <a:t>human</a:t>
            </a:r>
            <a:r>
              <a:rPr lang="ja-JP" altLang="en-US" dirty="0"/>
              <a:t>にとっても</a:t>
            </a:r>
            <a:r>
              <a:rPr lang="en-US" altLang="ja-JP" dirty="0"/>
              <a:t>people</a:t>
            </a:r>
            <a:r>
              <a:rPr lang="ja-JP" altLang="en-US" dirty="0"/>
              <a:t>にとっても最後まで</a:t>
            </a:r>
            <a:r>
              <a:rPr lang="en-US" altLang="ja-JP" dirty="0"/>
              <a:t>accurately unknown (</a:t>
            </a:r>
            <a:r>
              <a:rPr lang="ja-JP" altLang="en-US" dirty="0"/>
              <a:t>正確には不明）だが、</a:t>
            </a:r>
            <a:r>
              <a:rPr lang="en-US" altLang="ja-JP" dirty="0"/>
              <a:t>Vernunft</a:t>
            </a:r>
            <a:r>
              <a:rPr lang="ja-JP" altLang="en-US" dirty="0"/>
              <a:t>と</a:t>
            </a:r>
            <a:r>
              <a:rPr lang="en-US" altLang="ja-JP" dirty="0"/>
              <a:t>Religion</a:t>
            </a:r>
            <a:r>
              <a:rPr lang="ja-JP" altLang="en-US" dirty="0" err="1"/>
              <a:t>、</a:t>
            </a:r>
            <a:r>
              <a:rPr lang="ja-JP" altLang="en-US" dirty="0"/>
              <a:t>理性と信仰、頭と心、</a:t>
            </a:r>
            <a:r>
              <a:rPr lang="en-US" altLang="ja-JP" dirty="0"/>
              <a:t>discursive</a:t>
            </a:r>
            <a:r>
              <a:rPr lang="ja-JP" altLang="en-US" dirty="0"/>
              <a:t>と</a:t>
            </a:r>
            <a:r>
              <a:rPr lang="en-US" altLang="ja-JP" dirty="0"/>
              <a:t>intuitive</a:t>
            </a:r>
            <a:r>
              <a:rPr lang="ja-JP" altLang="en-US" dirty="0" err="1"/>
              <a:t>、</a:t>
            </a:r>
            <a:r>
              <a:rPr lang="en-US" altLang="ja-JP" i="1" dirty="0"/>
              <a:t>ratio</a:t>
            </a:r>
            <a:r>
              <a:rPr lang="ja-JP" altLang="en-US" dirty="0"/>
              <a:t>と</a:t>
            </a:r>
            <a:r>
              <a:rPr lang="en-US" altLang="ja-JP" i="1" dirty="0" err="1"/>
              <a:t>intellectus</a:t>
            </a:r>
            <a:r>
              <a:rPr lang="en-US" altLang="ja-JP" dirty="0"/>
              <a:t>(</a:t>
            </a:r>
            <a:r>
              <a:rPr lang="ja-JP" altLang="en-US" dirty="0"/>
              <a:t>*</a:t>
            </a:r>
            <a:r>
              <a:rPr lang="en-US" altLang="ja-JP" dirty="0"/>
              <a:t>)</a:t>
            </a:r>
            <a:r>
              <a:rPr lang="ja-JP" altLang="en-US" dirty="0"/>
              <a:t>等々を</a:t>
            </a:r>
            <a:r>
              <a:rPr lang="en-US" altLang="ja-JP" dirty="0"/>
              <a:t>Dialektik</a:t>
            </a:r>
            <a:r>
              <a:rPr lang="ja-JP" altLang="en-US" dirty="0"/>
              <a:t>させることによって、漸次（</a:t>
            </a:r>
            <a:r>
              <a:rPr lang="en-US" altLang="ja-JP" dirty="0"/>
              <a:t>gradually</a:t>
            </a:r>
            <a:r>
              <a:rPr lang="ja-JP" altLang="en-US" dirty="0"/>
              <a:t>）に、到達できる。</a:t>
            </a:r>
            <a:endParaRPr lang="en-US" altLang="ja-JP" dirty="0"/>
          </a:p>
          <a:p>
            <a:pPr algn="just"/>
            <a:endParaRPr lang="en-US" altLang="ja-JP" dirty="0"/>
          </a:p>
          <a:p>
            <a:pPr algn="just"/>
            <a:r>
              <a:rPr lang="ja-JP" altLang="en-US" dirty="0"/>
              <a:t>この様な</a:t>
            </a:r>
            <a:r>
              <a:rPr lang="en-US" altLang="ja-JP" dirty="0"/>
              <a:t>Quest</a:t>
            </a:r>
            <a:r>
              <a:rPr lang="ja-JP" altLang="en-US" dirty="0"/>
              <a:t>（真理探究の旅）の途上、そういった</a:t>
            </a:r>
            <a:r>
              <a:rPr lang="en-US" altLang="ja-JP" dirty="0"/>
              <a:t>Dialektik</a:t>
            </a:r>
            <a:r>
              <a:rPr lang="ja-JP" altLang="en-US" dirty="0"/>
              <a:t>を行う者は</a:t>
            </a:r>
            <a:r>
              <a:rPr lang="en-US" altLang="ja-JP" dirty="0"/>
              <a:t>righteousness</a:t>
            </a:r>
            <a:r>
              <a:rPr lang="ja-JP" altLang="en-US" dirty="0"/>
              <a:t>を少しずつ</a:t>
            </a:r>
            <a:r>
              <a:rPr lang="en-US" altLang="ja-JP" dirty="0"/>
              <a:t>discern</a:t>
            </a:r>
            <a:r>
              <a:rPr lang="ja-JP" altLang="en-US" dirty="0"/>
              <a:t>できる。見方を変えれば、この種の</a:t>
            </a:r>
            <a:r>
              <a:rPr lang="en-US" altLang="ja-JP" dirty="0"/>
              <a:t>discern</a:t>
            </a:r>
            <a:r>
              <a:rPr lang="ja-JP" altLang="en-US" dirty="0"/>
              <a:t>（見分ける）力を持つ者が</a:t>
            </a:r>
            <a:r>
              <a:rPr lang="en-US" altLang="ja-JP" dirty="0"/>
              <a:t>sovereign</a:t>
            </a:r>
            <a:r>
              <a:rPr lang="ja-JP" altLang="en-US" dirty="0"/>
              <a:t>（主権者）。</a:t>
            </a:r>
            <a:endParaRPr lang="en-US" altLang="ja-JP" dirty="0"/>
          </a:p>
          <a:p>
            <a:pPr algn="just"/>
            <a:endParaRPr lang="en-US" altLang="ja-JP" dirty="0"/>
          </a:p>
          <a:p>
            <a:pPr algn="just"/>
            <a:r>
              <a:rPr lang="en-US" altLang="ja-JP" dirty="0"/>
              <a:t>13</a:t>
            </a:r>
            <a:r>
              <a:rPr lang="ja-JP" altLang="en-US" dirty="0"/>
              <a:t>世紀のトマス・アクィナスの時代には、ペトロの後継者である歴代ローマ教皇が</a:t>
            </a:r>
            <a:r>
              <a:rPr lang="en-US" altLang="ja-JP" dirty="0"/>
              <a:t>sovereign</a:t>
            </a:r>
            <a:r>
              <a:rPr lang="ja-JP" altLang="en-US" dirty="0"/>
              <a:t>（主権者）とされていたことを、記憶に留めたい。</a:t>
            </a:r>
            <a:endParaRPr lang="en-US" altLang="ja-JP" dirty="0"/>
          </a:p>
          <a:p>
            <a:pPr algn="just"/>
            <a:endParaRPr lang="en-US" altLang="ja-JP" dirty="0"/>
          </a:p>
          <a:p>
            <a:pPr algn="just"/>
            <a:r>
              <a:rPr lang="en-US" altLang="ja-JP" i="1" dirty="0"/>
              <a:t>ratio</a:t>
            </a:r>
            <a:r>
              <a:rPr lang="ja-JP" altLang="en-US" dirty="0"/>
              <a:t>と</a:t>
            </a:r>
            <a:r>
              <a:rPr lang="en-US" altLang="ja-JP" i="1" dirty="0" err="1"/>
              <a:t>intellectus</a:t>
            </a:r>
            <a:r>
              <a:rPr lang="en-US" altLang="ja-JP" dirty="0"/>
              <a:t>(</a:t>
            </a:r>
            <a:r>
              <a:rPr lang="ja-JP" altLang="en-US" dirty="0"/>
              <a:t>*</a:t>
            </a:r>
            <a:r>
              <a:rPr lang="en-US" altLang="ja-JP" dirty="0"/>
              <a:t>): </a:t>
            </a:r>
            <a:r>
              <a:rPr lang="ja-JP" altLang="en-US" dirty="0"/>
              <a:t>山本芳久氏の岩波新書</a:t>
            </a:r>
            <a:r>
              <a:rPr lang="en-US" altLang="ja-JP" dirty="0"/>
              <a:t>『</a:t>
            </a:r>
            <a:r>
              <a:rPr lang="ja-JP" altLang="en-US" dirty="0"/>
              <a:t>トマス・アクィナス </a:t>
            </a:r>
            <a:r>
              <a:rPr lang="en-US" altLang="ja-JP" dirty="0"/>
              <a:t>--- </a:t>
            </a:r>
            <a:r>
              <a:rPr lang="ja-JP" altLang="en-US" dirty="0"/>
              <a:t>理性と神秘</a:t>
            </a:r>
            <a:r>
              <a:rPr lang="en-US" altLang="ja-JP" dirty="0"/>
              <a:t>』19</a:t>
            </a:r>
            <a:r>
              <a:rPr lang="ja-JP" altLang="en-US" dirty="0"/>
              <a:t>頁によれば、</a:t>
            </a:r>
            <a:r>
              <a:rPr lang="en-US" altLang="ja-JP" i="1" dirty="0"/>
              <a:t>ratio</a:t>
            </a:r>
            <a:r>
              <a:rPr lang="ja-JP" altLang="en-US" dirty="0"/>
              <a:t>（理性、ラチオー）とは推論的・過程的・分析的な理性のことであり、</a:t>
            </a:r>
            <a:r>
              <a:rPr lang="en-US" altLang="ja-JP" i="1" dirty="0"/>
              <a:t> </a:t>
            </a:r>
            <a:r>
              <a:rPr lang="en-US" altLang="ja-JP" i="1" dirty="0" err="1"/>
              <a:t>intellectus</a:t>
            </a:r>
            <a:r>
              <a:rPr lang="ja-JP" altLang="en-US" dirty="0"/>
              <a:t>（知性、インテレクトゥス）とは全体を把握する直観的な理性のことである。「知性認識する（</a:t>
            </a:r>
            <a:r>
              <a:rPr lang="en-US" altLang="ja-JP" i="1" dirty="0" err="1"/>
              <a:t>intelligere</a:t>
            </a:r>
            <a:r>
              <a:rPr lang="ja-JP" altLang="en-US" dirty="0"/>
              <a:t>）とは、可知的な（理性によって理解可能な）真理を端的に把握することである。それに対して、理性認識する（</a:t>
            </a:r>
            <a:r>
              <a:rPr lang="en-US" altLang="ja-JP" i="1" dirty="0" err="1"/>
              <a:t>ratiocinari</a:t>
            </a:r>
            <a:r>
              <a:rPr lang="ja-JP" altLang="en-US" dirty="0"/>
              <a:t>）とは、可知的な真理を認識するために、知性認識されたある一つのことから、もう一つのことへと進んでいくことである。」</a:t>
            </a:r>
            <a:r>
              <a:rPr lang="en-US" altLang="ja-JP" dirty="0"/>
              <a:t> 『</a:t>
            </a:r>
            <a:r>
              <a:rPr lang="ja-JP" altLang="en-US" dirty="0"/>
              <a:t>神学大全</a:t>
            </a:r>
            <a:r>
              <a:rPr lang="en-US" altLang="ja-JP" dirty="0"/>
              <a:t>』</a:t>
            </a:r>
            <a:r>
              <a:rPr lang="ja-JP" altLang="en-US" dirty="0"/>
              <a:t>第</a:t>
            </a:r>
            <a:r>
              <a:rPr lang="en-US" altLang="ja-JP" dirty="0"/>
              <a:t>1</a:t>
            </a:r>
            <a:r>
              <a:rPr lang="ja-JP" altLang="en-US" dirty="0"/>
              <a:t>部第</a:t>
            </a:r>
            <a:r>
              <a:rPr lang="en-US" altLang="ja-JP" dirty="0"/>
              <a:t>79</a:t>
            </a:r>
            <a:r>
              <a:rPr lang="ja-JP" altLang="en-US" dirty="0"/>
              <a:t>問題第</a:t>
            </a:r>
            <a:r>
              <a:rPr lang="en-US" altLang="ja-JP" dirty="0"/>
              <a:t>8</a:t>
            </a:r>
            <a:r>
              <a:rPr lang="ja-JP" altLang="en-US" dirty="0"/>
              <a:t>項</a:t>
            </a:r>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3</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132540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キャプションをジックリ読んで頂きたい。　</a:t>
            </a:r>
            <a:endParaRPr lang="en-US" altLang="ja-JP" dirty="0"/>
          </a:p>
          <a:p>
            <a:pPr algn="just"/>
            <a:endParaRPr lang="en-US" altLang="ja-JP" dirty="0"/>
          </a:p>
          <a:p>
            <a:pPr algn="just"/>
            <a:r>
              <a:rPr lang="ja-JP" altLang="en-US" dirty="0"/>
              <a:t>日本では、ウェストファリア条約として教科書に載っている。初の国際「条約」として教科書に載っている。しかし、その様な</a:t>
            </a:r>
            <a:r>
              <a:rPr lang="en-US" altLang="ja-JP" dirty="0"/>
              <a:t>treaty</a:t>
            </a:r>
            <a:r>
              <a:rPr lang="ja-JP" altLang="en-US" dirty="0"/>
              <a:t>（条約）は存在しない。「条約」は誤訳だ。上記のような</a:t>
            </a:r>
            <a:r>
              <a:rPr lang="en-US" altLang="ja-JP" dirty="0"/>
              <a:t>Westphalian sovereignty</a:t>
            </a:r>
            <a:r>
              <a:rPr lang="ja-JP" altLang="en-US" dirty="0"/>
              <a:t>を定め、各国君主とプロテスタントとカトリックの関係者が、聖書に手をかざして「宣誓」したのである。</a:t>
            </a:r>
            <a:endParaRPr lang="en-US" altLang="ja-JP" dirty="0"/>
          </a:p>
          <a:p>
            <a:pPr algn="just"/>
            <a:endParaRPr lang="en-US" altLang="ja-JP" dirty="0"/>
          </a:p>
          <a:p>
            <a:pPr algn="just"/>
            <a:r>
              <a:rPr lang="ja-JP" altLang="en-US" dirty="0"/>
              <a:t>先ほど見たように</a:t>
            </a:r>
            <a:r>
              <a:rPr lang="en-US" altLang="ja-JP" dirty="0"/>
              <a:t>13</a:t>
            </a:r>
            <a:r>
              <a:rPr lang="ja-JP" altLang="en-US" dirty="0"/>
              <a:t>世紀には、</a:t>
            </a:r>
            <a:r>
              <a:rPr lang="en-US" altLang="ja-JP" dirty="0"/>
              <a:t>sovereign</a:t>
            </a:r>
            <a:r>
              <a:rPr lang="ja-JP" altLang="en-US" dirty="0"/>
              <a:t>はローマ教皇とされたのだが、</a:t>
            </a:r>
            <a:r>
              <a:rPr lang="en-US" altLang="ja-JP" dirty="0"/>
              <a:t>1648</a:t>
            </a:r>
            <a:r>
              <a:rPr lang="ja-JP" altLang="en-US" dirty="0"/>
              <a:t>年以降、</a:t>
            </a:r>
            <a:r>
              <a:rPr lang="en-US" altLang="ja-JP" dirty="0"/>
              <a:t>sovereign</a:t>
            </a:r>
            <a:r>
              <a:rPr lang="ja-JP" altLang="en-US" dirty="0"/>
              <a:t>（主権者）は教皇から各国君主に移ったことが分かる。</a:t>
            </a:r>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4</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168932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en-US" altLang="ja-JP" dirty="0"/>
              <a:t>sovereignty</a:t>
            </a:r>
            <a:r>
              <a:rPr lang="ja-JP" altLang="en-US" dirty="0"/>
              <a:t>（主権）は</a:t>
            </a:r>
            <a:r>
              <a:rPr lang="en-US" altLang="ja-JP" dirty="0"/>
              <a:t>the State</a:t>
            </a:r>
            <a:r>
              <a:rPr lang="ja-JP" altLang="en-US" dirty="0"/>
              <a:t>（国家）から</a:t>
            </a:r>
            <a:r>
              <a:rPr lang="en-US" altLang="ja-JP" dirty="0"/>
              <a:t>the </a:t>
            </a:r>
            <a:r>
              <a:rPr lang="en-US" altLang="ja-JP" i="1" dirty="0"/>
              <a:t>res </a:t>
            </a:r>
            <a:r>
              <a:rPr lang="en-US" altLang="ja-JP" i="1" dirty="0" err="1"/>
              <a:t>publica</a:t>
            </a:r>
            <a:r>
              <a:rPr lang="ja-JP" altLang="en-US" dirty="0"/>
              <a:t>へ移るべき。</a:t>
            </a:r>
            <a:endParaRPr lang="en-US" altLang="ja-JP" dirty="0"/>
          </a:p>
          <a:p>
            <a:pPr algn="just"/>
            <a:endParaRPr lang="en-US" altLang="ja-JP" dirty="0"/>
          </a:p>
          <a:p>
            <a:pPr algn="just"/>
            <a:r>
              <a:rPr lang="ja-JP" altLang="en-US" dirty="0"/>
              <a:t>保守的と日本では評される</a:t>
            </a:r>
            <a:r>
              <a:rPr lang="en-US" altLang="ja-JP" dirty="0"/>
              <a:t>Benedict 16</a:t>
            </a:r>
            <a:r>
              <a:rPr lang="ja-JP" altLang="en-US" dirty="0"/>
              <a:t>世だが、ハーバーマスと堂々とディスカションできるほど「革新的」な教皇だ。</a:t>
            </a:r>
            <a:r>
              <a:rPr lang="en-US" altLang="ja-JP"/>
              <a:t>2008</a:t>
            </a:r>
            <a:r>
              <a:rPr lang="ja-JP" altLang="en-US"/>
              <a:t>年</a:t>
            </a:r>
            <a:r>
              <a:rPr lang="ja-JP" altLang="en-US" dirty="0"/>
              <a:t>のリーマンショック、即ち世界経済危機を契機に、とても革新的な意見を</a:t>
            </a:r>
            <a:r>
              <a:rPr lang="en-US" altLang="ja-JP" dirty="0"/>
              <a:t>Benedict 16</a:t>
            </a:r>
            <a:r>
              <a:rPr lang="ja-JP" altLang="en-US" dirty="0"/>
              <a:t>世が述べている。</a:t>
            </a:r>
            <a:endParaRPr lang="en-US" altLang="ja-JP" dirty="0"/>
          </a:p>
          <a:p>
            <a:pPr algn="just"/>
            <a:endParaRPr lang="en-US" altLang="ja-JP" dirty="0"/>
          </a:p>
          <a:p>
            <a:pPr algn="just"/>
            <a:r>
              <a:rPr lang="ja-JP" altLang="en-US" dirty="0"/>
              <a:t>なお、</a:t>
            </a:r>
            <a:r>
              <a:rPr lang="en-US" altLang="ja-JP" dirty="0"/>
              <a:t>the </a:t>
            </a:r>
            <a:r>
              <a:rPr lang="en-US" altLang="ja-JP" i="1" dirty="0"/>
              <a:t>res </a:t>
            </a:r>
            <a:r>
              <a:rPr lang="en-US" altLang="ja-JP" i="1" dirty="0" err="1"/>
              <a:t>publica</a:t>
            </a:r>
            <a:r>
              <a:rPr lang="ja-JP" altLang="en-US" dirty="0"/>
              <a:t>とは、古代ローマ帝国時代の社会において、ローマ帝国が提示する中央集権的規範とは別に、キリスト教規範を中心に人々（ローマ市民、自由人）が、自律分散型規範を形成しローマ帝国に統率されたのとは別の</a:t>
            </a:r>
            <a:r>
              <a:rPr lang="en-US" altLang="ja-JP" dirty="0"/>
              <a:t>public sphere</a:t>
            </a:r>
            <a:r>
              <a:rPr lang="ja-JP" altLang="en-US" dirty="0"/>
              <a:t>を持ったことを指す。題意およびハーバーマスとの対話から、これがハーバーマスの言う</a:t>
            </a:r>
            <a:r>
              <a:rPr lang="en-US" altLang="ja-JP" dirty="0"/>
              <a:t>the public sphere</a:t>
            </a:r>
            <a:r>
              <a:rPr lang="ja-JP" altLang="en-US" dirty="0"/>
              <a:t>（後述）と同じ意味を持つことは明か。</a:t>
            </a:r>
            <a:endParaRPr lang="en-US" altLang="ja-JP" dirty="0"/>
          </a:p>
          <a:p>
            <a:pPr algn="just"/>
            <a:endParaRPr lang="en-US" altLang="ja-JP" dirty="0"/>
          </a:p>
          <a:p>
            <a:pPr algn="just"/>
            <a:r>
              <a:rPr lang="en-US" altLang="ja-JP" dirty="0"/>
              <a:t>the res publica</a:t>
            </a:r>
            <a:r>
              <a:rPr lang="ja-JP" altLang="en-US" dirty="0"/>
              <a:t>は、マイケル・シーゲル神父監修の</a:t>
            </a:r>
            <a:r>
              <a:rPr lang="en-US" altLang="ja-JP" i="1" dirty="0"/>
              <a:t>Caritas in </a:t>
            </a:r>
            <a:r>
              <a:rPr lang="en-US" altLang="ja-JP" i="1" dirty="0" err="1"/>
              <a:t>Veritate</a:t>
            </a:r>
            <a:r>
              <a:rPr lang="ja-JP" altLang="en-US" dirty="0"/>
              <a:t>の和訳本</a:t>
            </a:r>
            <a:r>
              <a:rPr lang="en-US" altLang="ja-JP" dirty="0"/>
              <a:t>『</a:t>
            </a:r>
            <a:r>
              <a:rPr lang="ja-JP" altLang="en-US" dirty="0"/>
              <a:t>真理に根ざした愛</a:t>
            </a:r>
            <a:r>
              <a:rPr lang="en-US" altLang="ja-JP" dirty="0"/>
              <a:t>』</a:t>
            </a:r>
            <a:r>
              <a:rPr lang="ja-JP" altLang="en-US" dirty="0"/>
              <a:t>では「社会共同体」と和訳されている。これでは、次次頁で説明する古代ローマ時代からの歴史や、</a:t>
            </a:r>
            <a:r>
              <a:rPr lang="en-US" altLang="ja-JP" dirty="0"/>
              <a:t>Church and State</a:t>
            </a:r>
            <a:r>
              <a:rPr lang="ja-JP" altLang="en-US" dirty="0"/>
              <a:t>の考え方が伝わってこない。</a:t>
            </a:r>
            <a:endParaRPr lang="en-US" altLang="ja-JP" dirty="0"/>
          </a:p>
          <a:p>
            <a:pPr algn="just"/>
            <a:endParaRPr lang="en-US" altLang="ja-JP" dirty="0"/>
          </a:p>
          <a:p>
            <a:pPr algn="just"/>
            <a:r>
              <a:rPr lang="ja-JP" altLang="en-US" dirty="0"/>
              <a:t>この</a:t>
            </a:r>
            <a:r>
              <a:rPr lang="en-US" altLang="ja-JP" dirty="0"/>
              <a:t>2009</a:t>
            </a:r>
            <a:r>
              <a:rPr lang="ja-JP" altLang="en-US" dirty="0"/>
              <a:t>年回勅で「</a:t>
            </a:r>
            <a:r>
              <a:rPr lang="en-US" altLang="ja-JP" dirty="0"/>
              <a:t>sovereignty</a:t>
            </a:r>
            <a:r>
              <a:rPr lang="ja-JP" altLang="en-US" dirty="0"/>
              <a:t>（主権）は</a:t>
            </a:r>
            <a:r>
              <a:rPr lang="en-US" altLang="ja-JP" dirty="0"/>
              <a:t>the States </a:t>
            </a:r>
            <a:r>
              <a:rPr lang="ja-JP" altLang="en-US" dirty="0"/>
              <a:t>（国家）から</a:t>
            </a:r>
            <a:r>
              <a:rPr lang="en-US" altLang="ja-JP" dirty="0"/>
              <a:t>the </a:t>
            </a:r>
            <a:r>
              <a:rPr lang="en-US" altLang="ja-JP" i="1" dirty="0"/>
              <a:t>res </a:t>
            </a:r>
            <a:r>
              <a:rPr lang="en-US" altLang="ja-JP" i="1" dirty="0" err="1"/>
              <a:t>publica</a:t>
            </a:r>
            <a:r>
              <a:rPr lang="ja-JP" altLang="en-US" dirty="0"/>
              <a:t>へ移るべき」という意見を表明したベネディクト</a:t>
            </a:r>
            <a:r>
              <a:rPr lang="en-US" altLang="ja-JP" dirty="0"/>
              <a:t>16</a:t>
            </a:r>
            <a:r>
              <a:rPr lang="ja-JP" altLang="en-US" dirty="0"/>
              <a:t>世はその直後</a:t>
            </a:r>
            <a:r>
              <a:rPr lang="en-US" altLang="ja-JP" dirty="0"/>
              <a:t>2009</a:t>
            </a:r>
            <a:r>
              <a:rPr lang="ja-JP" altLang="en-US" dirty="0"/>
              <a:t>年</a:t>
            </a:r>
            <a:r>
              <a:rPr lang="en-US" altLang="ja-JP" dirty="0"/>
              <a:t>7</a:t>
            </a:r>
            <a:r>
              <a:rPr lang="ja-JP" altLang="en-US" dirty="0"/>
              <a:t>月には</a:t>
            </a:r>
            <a:r>
              <a:rPr lang="en-US" altLang="ja-JP" dirty="0"/>
              <a:t>call for new economics </a:t>
            </a:r>
            <a:r>
              <a:rPr lang="ja-JP" altLang="en-US" dirty="0"/>
              <a:t>：</a:t>
            </a:r>
            <a:endParaRPr lang="en-US" altLang="ja-JP" dirty="0"/>
          </a:p>
          <a:p>
            <a:pPr algn="just"/>
            <a:r>
              <a:rPr lang="en-US" altLang="ja-JP" dirty="0"/>
              <a:t>https://www.hispanicaccess.org/news/pope-benedict-xvi-calls-new-economic-structure/jul-2009 </a:t>
            </a:r>
            <a:r>
              <a:rPr lang="ja-JP" altLang="en-US" dirty="0"/>
              <a:t>　等参照方、を出した。</a:t>
            </a:r>
            <a:endParaRPr lang="en-US" altLang="ja-JP" dirty="0"/>
          </a:p>
          <a:p>
            <a:pPr algn="just"/>
            <a:endParaRPr lang="en-US" altLang="ja-JP" dirty="0"/>
          </a:p>
          <a:p>
            <a:pPr algn="just"/>
            <a:r>
              <a:rPr lang="ja-JP" altLang="en-US" dirty="0"/>
              <a:t>これらの呼びかけが殆ど人々の耳目を集めない中、自分には荷が重いと感じたのか、</a:t>
            </a:r>
            <a:r>
              <a:rPr lang="en-US" altLang="ja-JP" dirty="0"/>
              <a:t>2012</a:t>
            </a:r>
            <a:r>
              <a:rPr lang="ja-JP" altLang="en-US" dirty="0"/>
              <a:t>年には生前辞意を固め、事実上フランシスコ教皇へとバトンを渡す決意を固めていく。</a:t>
            </a:r>
            <a:endParaRPr lang="en-US" altLang="ja-JP" dirty="0"/>
          </a:p>
          <a:p>
            <a:pPr algn="just"/>
            <a:endParaRPr lang="en-US" altLang="ja-JP" dirty="0"/>
          </a:p>
          <a:p>
            <a:pPr algn="just"/>
            <a:r>
              <a:rPr lang="ja-JP" altLang="en-US" dirty="0"/>
              <a:t>リーマンショックに端を発する世界経済危機は、カトリック社会思想の研究を加速させた。</a:t>
            </a:r>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160602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85196" y="3963600"/>
            <a:ext cx="6724891" cy="6005991"/>
          </a:xfrm>
        </p:spPr>
        <p:txBody>
          <a:bodyPr/>
          <a:lstStyle/>
          <a:p>
            <a:pPr algn="just"/>
            <a:r>
              <a:rPr kumimoji="1" lang="ja-JP" altLang="en-US" dirty="0"/>
              <a:t>これは、フランシスコ教皇が、</a:t>
            </a:r>
            <a:r>
              <a:rPr kumimoji="1" lang="en-US" altLang="ja-JP" dirty="0"/>
              <a:t>the people</a:t>
            </a:r>
            <a:r>
              <a:rPr kumimoji="1" lang="ja-JP" altLang="en-US" dirty="0"/>
              <a:t>の</a:t>
            </a:r>
            <a:r>
              <a:rPr kumimoji="1" lang="en-US" altLang="ja-JP" dirty="0"/>
              <a:t>rights</a:t>
            </a:r>
            <a:r>
              <a:rPr lang="ja-JP" altLang="en-US" dirty="0"/>
              <a:t> </a:t>
            </a:r>
            <a:r>
              <a:rPr lang="en-US" altLang="ja-JP" dirty="0"/>
              <a:t>and obligations</a:t>
            </a:r>
            <a:r>
              <a:rPr lang="ja-JP" altLang="en-US" dirty="0"/>
              <a:t>（権利と義務）の根幹を述べた箇所。なお、権利と義務を、</a:t>
            </a:r>
            <a:r>
              <a:rPr lang="en-US" altLang="ja-JP" dirty="0"/>
              <a:t>constitutionalists</a:t>
            </a:r>
            <a:r>
              <a:rPr lang="ja-JP" altLang="en-US" dirty="0"/>
              <a:t>（立憲主義者）は</a:t>
            </a:r>
            <a:r>
              <a:rPr lang="en-US" altLang="ja-JP" dirty="0"/>
              <a:t>rights and duties</a:t>
            </a:r>
            <a:r>
              <a:rPr lang="ja-JP" altLang="en-US" dirty="0"/>
              <a:t>といい、</a:t>
            </a:r>
            <a:r>
              <a:rPr lang="en-US" altLang="ja-JP" dirty="0"/>
              <a:t>religious people</a:t>
            </a:r>
            <a:r>
              <a:rPr lang="ja-JP" altLang="en-US" dirty="0"/>
              <a:t>は、</a:t>
            </a:r>
            <a:r>
              <a:rPr lang="en-US" altLang="ja-JP" dirty="0"/>
              <a:t>rights and obligations</a:t>
            </a:r>
            <a:r>
              <a:rPr lang="ja-JP" altLang="en-US" dirty="0"/>
              <a:t>という。</a:t>
            </a:r>
            <a:endParaRPr lang="en-US" altLang="ja-JP" dirty="0"/>
          </a:p>
          <a:p>
            <a:pPr algn="just"/>
            <a:endParaRPr kumimoji="1" lang="en-US" altLang="ja-JP" dirty="0"/>
          </a:p>
          <a:p>
            <a:pPr algn="just"/>
            <a:r>
              <a:rPr kumimoji="1" lang="ja-JP" altLang="en-US" dirty="0"/>
              <a:t>ジックリと読み込んでいただきたい。</a:t>
            </a:r>
            <a:endParaRPr kumimoji="1" lang="en-US" altLang="ja-JP" dirty="0"/>
          </a:p>
          <a:p>
            <a:pPr algn="just"/>
            <a:endParaRPr lang="en-US" altLang="ja-JP" dirty="0"/>
          </a:p>
          <a:p>
            <a:pPr algn="just"/>
            <a:r>
              <a:rPr kumimoji="1" lang="en-US" altLang="ja-JP" dirty="0"/>
              <a:t>a greater sense of responsibility for the common good</a:t>
            </a:r>
            <a:r>
              <a:rPr kumimoji="1" lang="ja-JP" altLang="en-US" dirty="0"/>
              <a:t>（共通善に関し一段感度を高めた応答責任）は、</a:t>
            </a:r>
            <a:r>
              <a:rPr kumimoji="1" lang="en-US" altLang="ja-JP" dirty="0"/>
              <a:t>1972</a:t>
            </a:r>
            <a:r>
              <a:rPr kumimoji="1" lang="ja-JP" altLang="en-US" dirty="0"/>
              <a:t>年にストックホルムで開催された国連人間環境会議で初めて出された概念。その会議から文言を拾うと：</a:t>
            </a:r>
            <a:endParaRPr kumimoji="1" lang="en-US" altLang="ja-JP" dirty="0"/>
          </a:p>
          <a:p>
            <a:pPr algn="just"/>
            <a:endParaRPr lang="en-US" altLang="ja-JP" dirty="0"/>
          </a:p>
          <a:p>
            <a:pPr algn="just"/>
            <a:r>
              <a:rPr kumimoji="1" lang="ja-JP" altLang="en-US" dirty="0"/>
              <a:t>　</a:t>
            </a:r>
            <a:r>
              <a:rPr lang="en-US" altLang="ja-JP" dirty="0"/>
              <a:t>New concepts of sovereignty, based not on the surrender of national sovereignties but on better means of exercising them collectively, and with a greater sense of responsibility for the common good;</a:t>
            </a:r>
          </a:p>
          <a:p>
            <a:pPr algn="just"/>
            <a:endParaRPr lang="en-US" altLang="ja-JP" dirty="0"/>
          </a:p>
          <a:p>
            <a:pPr algn="just"/>
            <a:r>
              <a:rPr lang="ja-JP" altLang="en-US" dirty="0"/>
              <a:t>　　　半訳：</a:t>
            </a:r>
          </a:p>
          <a:p>
            <a:pPr algn="just"/>
            <a:endParaRPr lang="en-US" altLang="ja-JP" dirty="0"/>
          </a:p>
          <a:p>
            <a:pPr algn="just"/>
            <a:r>
              <a:rPr lang="ja-JP" altLang="en-US" dirty="0"/>
              <a:t>主権の新たな在り方。それは</a:t>
            </a:r>
            <a:r>
              <a:rPr lang="en-US" altLang="ja-JP" dirty="0"/>
              <a:t>national</a:t>
            </a:r>
            <a:r>
              <a:rPr lang="ja-JP" altLang="en-US" dirty="0"/>
              <a:t>（</a:t>
            </a:r>
            <a:r>
              <a:rPr lang="en-US" altLang="ja-JP" dirty="0"/>
              <a:t>nation</a:t>
            </a:r>
            <a:r>
              <a:rPr lang="ja-JP" altLang="en-US" dirty="0"/>
              <a:t>を構成する人々）が持つ主権を</a:t>
            </a:r>
            <a:r>
              <a:rPr lang="en-US" altLang="ja-JP" dirty="0"/>
              <a:t>surrender</a:t>
            </a:r>
            <a:r>
              <a:rPr lang="ja-JP" altLang="en-US" dirty="0"/>
              <a:t>する（支配者に明け渡す）ことに基づくものではない。そうではなく、</a:t>
            </a:r>
            <a:r>
              <a:rPr lang="en-US" altLang="ja-JP" dirty="0"/>
              <a:t>national</a:t>
            </a:r>
            <a:r>
              <a:rPr lang="ja-JP" altLang="en-US" dirty="0"/>
              <a:t>が持つ主権を、共通善に関し一段感度を高めた応答責任を持つことによって</a:t>
            </a:r>
            <a:r>
              <a:rPr lang="en-US" altLang="ja-JP" dirty="0"/>
              <a:t>collectively</a:t>
            </a:r>
            <a:r>
              <a:rPr lang="ja-JP" altLang="en-US" dirty="0"/>
              <a:t>（宗教集団的・家族集団的）に行使する、というより良い方法に基づいている。</a:t>
            </a:r>
            <a:endParaRPr lang="en-US" altLang="ja-JP" dirty="0"/>
          </a:p>
          <a:p>
            <a:pPr algn="just"/>
            <a:r>
              <a:rPr lang="ja-JP" altLang="en-US" dirty="0"/>
              <a:t>　　</a:t>
            </a:r>
            <a:endParaRPr lang="en-US" altLang="ja-JP" dirty="0"/>
          </a:p>
          <a:p>
            <a:pPr algn="just"/>
            <a:r>
              <a:rPr lang="ja-JP" altLang="en-US" dirty="0"/>
              <a:t>つまり、</a:t>
            </a:r>
            <a:r>
              <a:rPr lang="en-US" altLang="ja-JP" dirty="0"/>
              <a:t>popular sovereignty</a:t>
            </a:r>
            <a:r>
              <a:rPr lang="ja-JP" altLang="en-US" dirty="0"/>
              <a:t>の前提条件が</a:t>
            </a:r>
            <a:r>
              <a:rPr lang="en-US" altLang="ja-JP" dirty="0"/>
              <a:t>a greater sense of responsibility for the common good</a:t>
            </a:r>
            <a:r>
              <a:rPr lang="ja-JP" altLang="en-US" dirty="0"/>
              <a:t>（共通善に関し一段感度を高めた応答責任）だということ。これについては</a:t>
            </a:r>
            <a:r>
              <a:rPr lang="en-US" altLang="ja-JP" dirty="0"/>
              <a:t>9</a:t>
            </a:r>
            <a:r>
              <a:rPr lang="ja-JP" altLang="en-US" dirty="0"/>
              <a:t>月分科会「</a:t>
            </a:r>
            <a:r>
              <a:rPr lang="en-US" altLang="ja-JP" dirty="0"/>
              <a:t>Freedom</a:t>
            </a:r>
            <a:r>
              <a:rPr lang="ja-JP" altLang="en-US" dirty="0"/>
              <a:t>」で再度言及する予定。</a:t>
            </a:r>
            <a:endParaRPr lang="en-US" altLang="ja-JP" dirty="0"/>
          </a:p>
          <a:p>
            <a:pPr algn="just"/>
            <a:endParaRPr lang="en-US" altLang="ja-JP" dirty="0"/>
          </a:p>
          <a:p>
            <a:pPr algn="just"/>
            <a:r>
              <a:rPr lang="en-US" altLang="ja-JP" dirty="0"/>
              <a:t>(*)</a:t>
            </a:r>
            <a:r>
              <a:rPr lang="ja-JP" altLang="en-US" dirty="0"/>
              <a:t>の「能力の三分類」も記憶に留めておいていただきたい。</a:t>
            </a:r>
            <a:endParaRPr lang="en-US" altLang="ja-JP" dirty="0"/>
          </a:p>
          <a:p>
            <a:pPr algn="just"/>
            <a:endParaRPr lang="en-US" altLang="ja-JP" dirty="0"/>
          </a:p>
          <a:p>
            <a:pPr algn="just"/>
            <a:r>
              <a:rPr lang="ja-JP" altLang="en-US" dirty="0"/>
              <a:t>なお近年、</a:t>
            </a:r>
            <a:r>
              <a:rPr lang="en-US" altLang="ja-JP" dirty="0"/>
              <a:t>collective</a:t>
            </a:r>
            <a:r>
              <a:rPr lang="ja-JP" altLang="en-US" dirty="0"/>
              <a:t>は単なる「集団」ではなく上記のように何らかの宗教的主観的家族的「善悪」の概念を共有する「集団」として解釈される。</a:t>
            </a:r>
            <a:endParaRPr lang="en-US" altLang="ja-JP" dirty="0"/>
          </a:p>
          <a:p>
            <a:pPr algn="just"/>
            <a:endParaRPr lang="en-US" altLang="ja-JP" dirty="0"/>
          </a:p>
          <a:p>
            <a:pPr algn="just"/>
            <a:r>
              <a:rPr lang="ja-JP" altLang="en-US" dirty="0"/>
              <a:t>「集団的自衛」は英語では</a:t>
            </a:r>
            <a:r>
              <a:rPr lang="en-US" altLang="ja-JP" dirty="0"/>
              <a:t>collective self defense</a:t>
            </a:r>
            <a:r>
              <a:rPr lang="ja-JP" altLang="en-US" dirty="0" err="1"/>
              <a:t>。</a:t>
            </a:r>
            <a:r>
              <a:rPr lang="ja-JP" altLang="en-US" dirty="0"/>
              <a:t>憲法</a:t>
            </a:r>
            <a:r>
              <a:rPr lang="en-US" altLang="ja-JP" dirty="0"/>
              <a:t>9</a:t>
            </a:r>
            <a:r>
              <a:rPr lang="ja-JP" altLang="en-US" dirty="0"/>
              <a:t>条を覆そうとしている人達は、</a:t>
            </a:r>
            <a:r>
              <a:rPr lang="en-US" altLang="ja-JP" dirty="0"/>
              <a:t> collective self defense</a:t>
            </a:r>
            <a:r>
              <a:rPr lang="ja-JP" altLang="en-US" dirty="0"/>
              <a:t>の意味を、間違って解釈しているように私は感じる。</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5884F24D-03B9-478A-B34A-7F83825FCC50}" type="slidenum">
              <a:rPr kumimoji="1" lang="ja-JP" altLang="en-US" smtClean="0"/>
              <a:t>6</a:t>
            </a:fld>
            <a:endParaRPr kumimoji="1" lang="ja-JP" altLang="en-US"/>
          </a:p>
        </p:txBody>
      </p:sp>
    </p:spTree>
    <p:extLst>
      <p:ext uri="{BB962C8B-B14F-4D97-AF65-F5344CB8AC3E}">
        <p14:creationId xmlns:p14="http://schemas.microsoft.com/office/powerpoint/2010/main" val="346390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563" y="3963599"/>
            <a:ext cx="6957391" cy="6259900"/>
          </a:xfrm>
        </p:spPr>
        <p:txBody>
          <a:bodyPr/>
          <a:lstStyle/>
          <a:p>
            <a:pPr algn="just"/>
            <a:r>
              <a:rPr lang="ja-JP" altLang="en-US" dirty="0"/>
              <a:t>これは、キリスト教「社会」の根幹を成す</a:t>
            </a:r>
            <a:r>
              <a:rPr lang="en-US" altLang="ja-JP" dirty="0"/>
              <a:t>Church and State</a:t>
            </a:r>
            <a:r>
              <a:rPr lang="ja-JP" altLang="en-US" dirty="0"/>
              <a:t>（教会と国家）の考え方を述べた、カトリック論文の最初のもの。西暦</a:t>
            </a:r>
            <a:r>
              <a:rPr lang="en-US" altLang="ja-JP" dirty="0"/>
              <a:t>494</a:t>
            </a:r>
            <a:r>
              <a:rPr lang="ja-JP" altLang="en-US" dirty="0"/>
              <a:t>年。西ローマ帝国崩壊（</a:t>
            </a:r>
            <a:r>
              <a:rPr lang="en-US" altLang="ja-JP" dirty="0"/>
              <a:t>476</a:t>
            </a:r>
            <a:r>
              <a:rPr lang="ja-JP" altLang="en-US" dirty="0"/>
              <a:t>年）の直後に出された論考。</a:t>
            </a:r>
            <a:endParaRPr lang="en-US" altLang="ja-JP" dirty="0"/>
          </a:p>
          <a:p>
            <a:pPr algn="just"/>
            <a:endParaRPr lang="en-US" altLang="ja-JP" dirty="0"/>
          </a:p>
          <a:p>
            <a:pPr algn="just"/>
            <a:r>
              <a:rPr lang="ja-JP" altLang="en-US" dirty="0"/>
              <a:t>これが出された経緯を四段階に説明する。参考にしたのは、</a:t>
            </a:r>
            <a:r>
              <a:rPr lang="it-IT" altLang="ja-JP" dirty="0"/>
              <a:t>Joseph F. Costanzo S.J</a:t>
            </a:r>
            <a:r>
              <a:rPr lang="en-US" altLang="ja-JP" dirty="0"/>
              <a:t>.</a:t>
            </a:r>
            <a:r>
              <a:rPr lang="ja-JP" altLang="en-US" dirty="0"/>
              <a:t>著</a:t>
            </a:r>
            <a:r>
              <a:rPr lang="it-IT" altLang="ja-JP" dirty="0"/>
              <a:t>.</a:t>
            </a:r>
            <a:r>
              <a:rPr lang="en-US" altLang="ja-JP" dirty="0"/>
              <a:t>:The Historical Credibility of Hans Kung </a:t>
            </a:r>
            <a:r>
              <a:rPr lang="en-US" altLang="ja-JP" dirty="0">
                <a:hlinkClick r:id="rId3"/>
              </a:rPr>
              <a:t>www.ewtn.com/library/THEOLOGY/KUNGINF.HTM#5</a:t>
            </a:r>
            <a:r>
              <a:rPr lang="en-US" altLang="ja-JP" dirty="0"/>
              <a:t> </a:t>
            </a:r>
            <a:r>
              <a:rPr lang="ja-JP" altLang="en-US" dirty="0"/>
              <a:t>等。</a:t>
            </a:r>
            <a:r>
              <a:rPr lang="en-US" altLang="ja-JP" dirty="0"/>
              <a:t> Church and State</a:t>
            </a:r>
            <a:r>
              <a:rPr lang="ja-JP" altLang="en-US" dirty="0"/>
              <a:t>研究者には</a:t>
            </a:r>
            <a:r>
              <a:rPr lang="en-US" altLang="ja-JP" dirty="0"/>
              <a:t>Ketteler, Weber, Kung</a:t>
            </a:r>
            <a:r>
              <a:rPr lang="ja-JP" altLang="en-US" dirty="0"/>
              <a:t>等のドイツ語圏の人が多い、と私は感じる。</a:t>
            </a:r>
            <a:endParaRPr lang="en-US" altLang="ja-JP" dirty="0"/>
          </a:p>
          <a:p>
            <a:pPr algn="just"/>
            <a:endParaRPr lang="en-US" altLang="ja-JP" dirty="0"/>
          </a:p>
          <a:p>
            <a:pPr marL="228600" indent="-228600" algn="just">
              <a:buFont typeface="+mj-lt"/>
              <a:buAutoNum type="arabicPeriod"/>
            </a:pPr>
            <a:r>
              <a:rPr lang="ja-JP" altLang="en-US" dirty="0"/>
              <a:t>西暦</a:t>
            </a:r>
            <a:r>
              <a:rPr lang="en-US" altLang="ja-JP" dirty="0"/>
              <a:t>1,2,3</a:t>
            </a:r>
            <a:r>
              <a:rPr lang="ja-JP" altLang="en-US" dirty="0"/>
              <a:t>世紀、ローマ帝国への納税を頑なに拒むユダヤ教徒と違い、「神のものは神にカエサルのものはカエサルに」の教義に導かれたキリスト教徒は、ローマ帝国への納税に大きな抵抗は無かった。これは、古代ローマ帝国にとって好ましいものだった。つまりドーバー海峡以北のブリトンの地と、ライン川以東のゲルマンの地とに領土を広げようとする古代ローマ帝国にとって、これら辺境地のキリスト教化は好ましいものだった。禁教とされていたキリスト教が、</a:t>
            </a:r>
            <a:r>
              <a:rPr lang="en-US" altLang="ja-JP" dirty="0"/>
              <a:t>4</a:t>
            </a:r>
            <a:r>
              <a:rPr lang="ja-JP" altLang="en-US" dirty="0"/>
              <a:t>世紀の</a:t>
            </a:r>
            <a:r>
              <a:rPr lang="en-US" altLang="ja-JP" dirty="0"/>
              <a:t>313</a:t>
            </a:r>
            <a:r>
              <a:rPr lang="ja-JP" altLang="en-US" dirty="0"/>
              <a:t>年のミラノ勅令により古代ローマ帝国の「国教」となる。</a:t>
            </a:r>
            <a:endParaRPr lang="en-US" altLang="ja-JP" dirty="0"/>
          </a:p>
          <a:p>
            <a:pPr marL="228600" indent="-228600" algn="just">
              <a:buFont typeface="+mj-lt"/>
              <a:buAutoNum type="arabicPeriod"/>
            </a:pPr>
            <a:r>
              <a:rPr lang="ja-JP" altLang="en-US" dirty="0"/>
              <a:t>独語と英語に、「正」「罪」「義務」「自由」等を意味する言葉が二種類、備わるようになっていく。ローマ帝国が言っていることとキリスト教が言っていることを区別できるようになっていく。ゲルマン人とブリトン人の「心」に、世俗倫理と宗教倫理とが拮抗併存する精神構造が形成されていく。</a:t>
            </a:r>
            <a:endParaRPr lang="en-US" altLang="ja-JP" dirty="0"/>
          </a:p>
          <a:p>
            <a:pPr marL="228600" indent="-228600" algn="just">
              <a:buFont typeface="+mj-lt"/>
              <a:buAutoNum type="arabicPeriod"/>
            </a:pPr>
            <a:r>
              <a:rPr lang="en-US" altLang="ja-JP" dirty="0"/>
              <a:t>5</a:t>
            </a:r>
            <a:r>
              <a:rPr lang="ja-JP" altLang="en-US" dirty="0"/>
              <a:t>世紀末、キリスト教的分権自律精神 </a:t>
            </a:r>
            <a:r>
              <a:rPr lang="en-US" altLang="ja-JP" dirty="0"/>
              <a:t>– </a:t>
            </a:r>
            <a:r>
              <a:rPr lang="ja-JP" altLang="en-US" dirty="0"/>
              <a:t>共通善の下に連帯しつつ個々の独自性を大切にする精神 </a:t>
            </a:r>
            <a:r>
              <a:rPr lang="en-US" altLang="ja-JP" dirty="0"/>
              <a:t>-- </a:t>
            </a:r>
            <a:r>
              <a:rPr lang="ja-JP" altLang="en-US" dirty="0"/>
              <a:t>が広まると共にローマ帝国の中央集権力は弱まり、</a:t>
            </a:r>
            <a:r>
              <a:rPr lang="en-US" altLang="ja-JP" dirty="0"/>
              <a:t>476</a:t>
            </a:r>
            <a:r>
              <a:rPr lang="ja-JP" altLang="en-US" dirty="0"/>
              <a:t>年ついに、世俗倫理と宗教倫理とを併せ持つゲルマン傭兵隊長オドアケルが、ローマ皇帝をローマから追放しコンスタンチノープルの地へと追いやる。</a:t>
            </a:r>
            <a:endParaRPr lang="en-US" altLang="ja-JP" dirty="0"/>
          </a:p>
          <a:p>
            <a:pPr marL="228600" indent="-228600" algn="just">
              <a:buFont typeface="+mj-lt"/>
              <a:buAutoNum type="arabicPeriod"/>
            </a:pPr>
            <a:r>
              <a:rPr lang="ja-JP" altLang="en-US" dirty="0"/>
              <a:t>コンスタンチノープルを中心に東ローマ帝国が設立される。世俗倫理と宗教倫理との並立に懲りた東ローマ皇帝</a:t>
            </a:r>
            <a:r>
              <a:rPr lang="en-US" altLang="ja-JP" dirty="0" err="1"/>
              <a:t>Anastasius</a:t>
            </a:r>
            <a:r>
              <a:rPr lang="ja-JP" altLang="en-US" dirty="0"/>
              <a:t>は、所謂</a:t>
            </a:r>
            <a:r>
              <a:rPr lang="en-US" altLang="ja-JP" dirty="0"/>
              <a:t>caesaropapism</a:t>
            </a:r>
            <a:r>
              <a:rPr lang="ja-JP" altLang="en-US" dirty="0"/>
              <a:t>（皇帝教皇主義、中央集権）を形成し、皇帝権威の中に宗教権威を取り込んでいく。以降、東欧において両倫理の違いが減少。</a:t>
            </a:r>
            <a:endParaRPr lang="en-US" altLang="ja-JP" dirty="0"/>
          </a:p>
          <a:p>
            <a:pPr algn="just"/>
            <a:br>
              <a:rPr lang="en-US" altLang="ja-JP" dirty="0"/>
            </a:br>
            <a:r>
              <a:rPr lang="ja-JP" altLang="en-US" dirty="0"/>
              <a:t>その約</a:t>
            </a:r>
            <a:r>
              <a:rPr lang="en-US" altLang="ja-JP" dirty="0"/>
              <a:t>500</a:t>
            </a:r>
            <a:r>
              <a:rPr lang="ja-JP" altLang="en-US" dirty="0"/>
              <a:t>年後、</a:t>
            </a:r>
            <a:r>
              <a:rPr lang="en-US" altLang="ja-JP" dirty="0"/>
              <a:t> caesaropapism</a:t>
            </a:r>
            <a:r>
              <a:rPr lang="ja-JP" altLang="en-US" dirty="0"/>
              <a:t>の下にあるオルソドクス（ロシア正教、ギリシャ正教等）が</a:t>
            </a:r>
            <a:r>
              <a:rPr lang="en-US" altLang="ja-JP" dirty="0"/>
              <a:t>Duo </a:t>
            </a:r>
            <a:r>
              <a:rPr lang="en-US" altLang="ja-JP" dirty="0" err="1"/>
              <a:t>Sunt</a:t>
            </a:r>
            <a:r>
              <a:rPr lang="ja-JP" altLang="en-US" dirty="0"/>
              <a:t>（両権論）の下にあるカトリックから分離。また、</a:t>
            </a:r>
            <a:r>
              <a:rPr lang="en-US" altLang="ja-JP" dirty="0"/>
              <a:t>476</a:t>
            </a:r>
            <a:r>
              <a:rPr lang="ja-JP" altLang="en-US" dirty="0"/>
              <a:t>年に滅亡した西ローマ帝国に比べ東ローマ帝国は</a:t>
            </a:r>
            <a:r>
              <a:rPr lang="en-US" altLang="ja-JP" dirty="0"/>
              <a:t>1453</a:t>
            </a:r>
            <a:r>
              <a:rPr lang="ja-JP" altLang="en-US" dirty="0"/>
              <a:t>年の滅亡まで約千年間も長生きした。</a:t>
            </a:r>
            <a:r>
              <a:rPr lang="en-US" altLang="ja-JP" dirty="0"/>
              <a:t>Duo </a:t>
            </a:r>
            <a:r>
              <a:rPr lang="en-US" altLang="ja-JP" dirty="0" err="1"/>
              <a:t>Sunt</a:t>
            </a:r>
            <a:r>
              <a:rPr lang="ja-JP" altLang="en-US" dirty="0"/>
              <a:t>（両権論）よりも</a:t>
            </a:r>
            <a:r>
              <a:rPr lang="en-US" altLang="ja-JP" dirty="0"/>
              <a:t>caesaropapism</a:t>
            </a:r>
            <a:r>
              <a:rPr lang="ja-JP" altLang="en-US" dirty="0"/>
              <a:t>（皇帝教皇主義</a:t>
            </a:r>
            <a:r>
              <a:rPr lang="en-US" altLang="ja-JP" dirty="0"/>
              <a:t>)</a:t>
            </a:r>
            <a:r>
              <a:rPr lang="ja-JP" altLang="en-US" dirty="0"/>
              <a:t>のほうが、国家安定だけを考えるなら適しているのかもしれない。</a:t>
            </a:r>
            <a:endParaRPr lang="en-US" altLang="ja-JP" dirty="0"/>
          </a:p>
          <a:p>
            <a:pPr algn="just"/>
            <a:endParaRPr lang="en-US" altLang="ja-JP" dirty="0"/>
          </a:p>
          <a:p>
            <a:pPr algn="just"/>
            <a:r>
              <a:rPr lang="ja-JP" altLang="en-US" dirty="0"/>
              <a:t>･･･という経緯で上記の</a:t>
            </a:r>
            <a:r>
              <a:rPr lang="en-US" altLang="ja-JP" dirty="0"/>
              <a:t>Duo </a:t>
            </a:r>
            <a:r>
              <a:rPr lang="en-US" altLang="ja-JP" dirty="0" err="1"/>
              <a:t>Sunt</a:t>
            </a:r>
            <a:r>
              <a:rPr lang="ja-JP" altLang="en-US" dirty="0"/>
              <a:t>（両権論）論文が、ローマ教皇</a:t>
            </a:r>
            <a:r>
              <a:rPr lang="en-US" altLang="ja-JP" dirty="0"/>
              <a:t>Gerasius</a:t>
            </a:r>
            <a:r>
              <a:rPr lang="ja-JP" altLang="en-US" dirty="0"/>
              <a:t>から東ローマ皇帝</a:t>
            </a:r>
            <a:r>
              <a:rPr lang="en-US" altLang="ja-JP" dirty="0" err="1"/>
              <a:t>Anastasius</a:t>
            </a:r>
            <a:r>
              <a:rPr lang="ja-JP" altLang="en-US" dirty="0"/>
              <a:t>に送られた。なお、</a:t>
            </a:r>
            <a:r>
              <a:rPr lang="en-US" altLang="ja-JP" dirty="0"/>
              <a:t>sovereign immunity</a:t>
            </a:r>
            <a:r>
              <a:rPr lang="ja-JP" altLang="en-US" dirty="0"/>
              <a:t>の定義もジックリと読み込んでいただきたい。先行詞と関係代名詞節の間に「</a:t>
            </a:r>
            <a:r>
              <a:rPr lang="en-US" altLang="ja-JP" dirty="0"/>
              <a:t>,</a:t>
            </a:r>
            <a:r>
              <a:rPr lang="ja-JP" altLang="en-US" dirty="0"/>
              <a:t>」カンマがある非制限用法であることに注意されたい。</a:t>
            </a:r>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7</a:t>
            </a:fld>
            <a:endParaRPr lang="ja-JP" altLang="en-US" dirty="0"/>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342462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the public sphere</a:t>
            </a:r>
            <a:r>
              <a:rPr lang="ja-JP" altLang="en-US"/>
              <a:t>の説明。第二次世界大戦後</a:t>
            </a:r>
            <a:r>
              <a:rPr lang="en-US" altLang="ja-JP"/>
              <a:t>1962</a:t>
            </a:r>
            <a:r>
              <a:rPr lang="ja-JP" altLang="en-US"/>
              <a:t>年、</a:t>
            </a:r>
            <a:r>
              <a:rPr lang="en-US" altLang="ja-JP"/>
              <a:t>human rights</a:t>
            </a:r>
            <a:r>
              <a:rPr lang="ja-JP" altLang="en-US"/>
              <a:t>概念発明という世俗思想と宗教思想の根本的止揚が始まり、ハーバーマスが</a:t>
            </a:r>
            <a:r>
              <a:rPr lang="en-US" altLang="ja-JP"/>
              <a:t>The structural transformation of the public sphere</a:t>
            </a:r>
            <a:r>
              <a:rPr lang="ja-JP" altLang="en-US"/>
              <a:t>を著した。この</a:t>
            </a:r>
            <a:r>
              <a:rPr lang="en-US" altLang="ja-JP"/>
              <a:t>179</a:t>
            </a:r>
            <a:r>
              <a:rPr lang="ja-JP" altLang="en-US"/>
              <a:t>頁には、</a:t>
            </a:r>
            <a:endParaRPr lang="en-US" altLang="ja-JP"/>
          </a:p>
          <a:p>
            <a:endParaRPr lang="en-US" altLang="ja-JP"/>
          </a:p>
          <a:p>
            <a:r>
              <a:rPr lang="en-US" altLang="ja-JP"/>
              <a:t>the public sphere is “made up of private people gathered as a public and articulating the needs of society with the state.</a:t>
            </a:r>
          </a:p>
          <a:p>
            <a:endParaRPr lang="en-US" altLang="ja-JP"/>
          </a:p>
          <a:p>
            <a:r>
              <a:rPr lang="ja-JP" altLang="en-US"/>
              <a:t>という具合に</a:t>
            </a:r>
            <a:r>
              <a:rPr lang="en-US" altLang="ja-JP"/>
              <a:t>the public sphere</a:t>
            </a:r>
            <a:r>
              <a:rPr lang="ja-JP" altLang="en-US"/>
              <a:t>が何なのか、簡潔に述べている。</a:t>
            </a:r>
            <a:endParaRPr lang="en-US" altLang="ja-JP"/>
          </a:p>
          <a:p>
            <a:endParaRPr lang="en-US" altLang="ja-JP"/>
          </a:p>
          <a:p>
            <a:r>
              <a:rPr lang="en-US" altLang="ja-JP"/>
              <a:t>50</a:t>
            </a:r>
            <a:r>
              <a:rPr lang="ja-JP" altLang="en-US"/>
              <a:t>年後の</a:t>
            </a:r>
            <a:r>
              <a:rPr lang="en-US" altLang="ja-JP"/>
              <a:t>2011</a:t>
            </a:r>
            <a:r>
              <a:rPr lang="ja-JP" altLang="en-US"/>
              <a:t>年には、ハーバーマスとテイラー（英語と仏語を話すカナダ人カトリック社会哲学者）がシンポジウムを開いた。この</a:t>
            </a:r>
            <a:r>
              <a:rPr lang="en-US" altLang="ja-JP"/>
              <a:t>The power of Religion in the Public Sphere</a:t>
            </a:r>
            <a:r>
              <a:rPr lang="ja-JP" altLang="en-US"/>
              <a:t>は、岩波書店から</a:t>
            </a:r>
            <a:r>
              <a:rPr lang="en-US" altLang="ja-JP"/>
              <a:t>『</a:t>
            </a:r>
            <a:r>
              <a:rPr lang="ja-JP" altLang="en-US"/>
              <a:t>公共圏に挑戦する宗教</a:t>
            </a:r>
            <a:r>
              <a:rPr lang="en-US" altLang="ja-JP"/>
              <a:t>』</a:t>
            </a:r>
            <a:r>
              <a:rPr lang="ja-JP" altLang="en-US"/>
              <a:t>と題して和訳が出ている。この邦題は、西洋の</a:t>
            </a:r>
            <a:r>
              <a:rPr lang="en-US" altLang="ja-JP"/>
              <a:t>public</a:t>
            </a:r>
            <a:r>
              <a:rPr lang="ja-JP" altLang="en-US"/>
              <a:t>の二重構造を捉えていない様に感じる。不適切な和訳。</a:t>
            </a:r>
            <a:endParaRPr lang="ja-JP" altLang="en-US" dirty="0"/>
          </a:p>
        </p:txBody>
      </p:sp>
      <p:sp>
        <p:nvSpPr>
          <p:cNvPr id="4" name="スライド番号プレースホルダー 3"/>
          <p:cNvSpPr>
            <a:spLocks noGrp="1"/>
          </p:cNvSpPr>
          <p:nvPr>
            <p:ph type="sldNum" sz="quarter" idx="10"/>
          </p:nvPr>
        </p:nvSpPr>
        <p:spPr/>
        <p:txBody>
          <a:bodyPr/>
          <a:lstStyle/>
          <a:p>
            <a:fld id="{5884F24D-03B9-478A-B34A-7F83825FCC50}" type="slidenum">
              <a:rPr lang="ja-JP" altLang="en-US" smtClean="0"/>
              <a:pPr/>
              <a:t>8</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10617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簡単に</a:t>
            </a:r>
            <a:r>
              <a:rPr kumimoji="1" lang="en-US" altLang="ja-JP" dirty="0"/>
              <a:t>the public sphere</a:t>
            </a:r>
            <a:r>
              <a:rPr kumimoji="1" lang="ja-JP" altLang="en-US" dirty="0"/>
              <a:t>とは何なのか、まとめた。読んで頂きたい。</a:t>
            </a:r>
            <a:endParaRPr kumimoji="1" lang="en-US" altLang="ja-JP" dirty="0"/>
          </a:p>
          <a:p>
            <a:endParaRPr lang="en-US" altLang="ja-JP" dirty="0"/>
          </a:p>
          <a:p>
            <a:r>
              <a:rPr kumimoji="1" lang="ja-JP" altLang="en-US" dirty="0"/>
              <a:t>日本では一つの「公、おおやけ」が国家を中心として構成されているが、西洋（</a:t>
            </a:r>
            <a:r>
              <a:rPr kumimoji="1" lang="en-US" altLang="ja-JP" dirty="0"/>
              <a:t>the Western</a:t>
            </a:r>
            <a:r>
              <a:rPr kumimoji="1" lang="ja-JP" altLang="en-US" dirty="0"/>
              <a:t>）はこれとは大きく違うことを感じていただきたい。</a:t>
            </a:r>
          </a:p>
        </p:txBody>
      </p:sp>
      <p:sp>
        <p:nvSpPr>
          <p:cNvPr id="4" name="スライド番号プレースホルダー 3"/>
          <p:cNvSpPr>
            <a:spLocks noGrp="1"/>
          </p:cNvSpPr>
          <p:nvPr>
            <p:ph type="sldNum" sz="quarter" idx="10"/>
          </p:nvPr>
        </p:nvSpPr>
        <p:spPr>
          <a:xfrm>
            <a:off x="4021295" y="9710552"/>
            <a:ext cx="3076363" cy="512949"/>
          </a:xfrm>
          <a:prstGeom prst="rect">
            <a:avLst/>
          </a:prstGeom>
        </p:spPr>
        <p:txBody>
          <a:bodyPr/>
          <a:lstStyle/>
          <a:p>
            <a:fld id="{5884F24D-03B9-478A-B34A-7F83825FCC50}" type="slidenum">
              <a:rPr kumimoji="1" lang="ja-JP" altLang="en-US" smtClean="0"/>
              <a:t>9</a:t>
            </a:fld>
            <a:endParaRPr kumimoji="1" lang="ja-JP" altLang="en-US"/>
          </a:p>
        </p:txBody>
      </p:sp>
    </p:spTree>
    <p:extLst>
      <p:ext uri="{BB962C8B-B14F-4D97-AF65-F5344CB8AC3E}">
        <p14:creationId xmlns:p14="http://schemas.microsoft.com/office/powerpoint/2010/main" val="413469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903773-6779-4EEC-BCF8-D1E4EBD878F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CEEF1D7-D52D-4821-BA8D-597A9AF05F1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マスター字幕の書式設定</a:t>
            </a:r>
          </a:p>
        </p:txBody>
      </p:sp>
      <p:sp>
        <p:nvSpPr>
          <p:cNvPr id="4" name="日付プレースホルダー 3">
            <a:extLst>
              <a:ext uri="{FF2B5EF4-FFF2-40B4-BE49-F238E27FC236}">
                <a16:creationId xmlns:a16="http://schemas.microsoft.com/office/drawing/2014/main" id="{8DE0AEB6-0116-4E2F-88DE-467E9623E6E7}"/>
              </a:ext>
            </a:extLst>
          </p:cNvPr>
          <p:cNvSpPr>
            <a:spLocks noGrp="1"/>
          </p:cNvSpPr>
          <p:nvPr>
            <p:ph type="dt" sz="half" idx="10"/>
          </p:nvPr>
        </p:nvSpPr>
        <p:spPr/>
        <p:txBody>
          <a:bodyPr/>
          <a:lstStyle/>
          <a:p>
            <a:fld id="{6B4DF714-2562-4B30-89FC-818DDDF77494}" type="datetime1">
              <a:rPr kumimoji="1" lang="ja-JP" altLang="en-US" smtClean="0"/>
              <a:t>2018/6/22</a:t>
            </a:fld>
            <a:endParaRPr kumimoji="1" lang="ja-JP" altLang="en-US"/>
          </a:p>
        </p:txBody>
      </p:sp>
      <p:sp>
        <p:nvSpPr>
          <p:cNvPr id="5" name="フッター プレースホルダー 4">
            <a:extLst>
              <a:ext uri="{FF2B5EF4-FFF2-40B4-BE49-F238E27FC236}">
                <a16:creationId xmlns:a16="http://schemas.microsoft.com/office/drawing/2014/main" id="{6BA3F2C3-2BA5-4922-B961-0E8209AE3F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616071-568F-41CD-B2D5-E7CB0642F81F}"/>
              </a:ext>
            </a:extLst>
          </p:cNvPr>
          <p:cNvSpPr>
            <a:spLocks noGrp="1"/>
          </p:cNvSpPr>
          <p:nvPr>
            <p:ph type="sldNum" sz="quarter" idx="12"/>
          </p:nvPr>
        </p:nvSpPr>
        <p:spPr>
          <a:xfrm>
            <a:off x="7086600" y="23812"/>
            <a:ext cx="2057400" cy="365125"/>
          </a:xfrm>
        </p:spPr>
        <p:txBody>
          <a:bodyPr/>
          <a:lstStyle>
            <a:lvl1pPr>
              <a:defRPr sz="2000"/>
            </a:lvl1pPr>
          </a:lstStyle>
          <a:p>
            <a:fld id="{9E8D55C9-6A20-469D-8D79-4BE8AB8B7F22}" type="slidenum">
              <a:rPr lang="ja-JP" altLang="en-US" smtClean="0"/>
              <a:pPr/>
              <a:t>‹#›</a:t>
            </a:fld>
            <a:endParaRPr lang="ja-JP" altLang="en-US" dirty="0"/>
          </a:p>
        </p:txBody>
      </p:sp>
    </p:spTree>
    <p:extLst>
      <p:ext uri="{BB962C8B-B14F-4D97-AF65-F5344CB8AC3E}">
        <p14:creationId xmlns:p14="http://schemas.microsoft.com/office/powerpoint/2010/main" val="32987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F6BCEC-855C-4592-AA51-3419BF62590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E4CFF00-ADC5-4C36-A678-D2881E0370D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4DA1A7-AA86-4752-A6DF-EFA859882E8A}"/>
              </a:ext>
            </a:extLst>
          </p:cNvPr>
          <p:cNvSpPr>
            <a:spLocks noGrp="1"/>
          </p:cNvSpPr>
          <p:nvPr>
            <p:ph type="dt" sz="half" idx="10"/>
          </p:nvPr>
        </p:nvSpPr>
        <p:spPr/>
        <p:txBody>
          <a:bodyPr/>
          <a:lstStyle/>
          <a:p>
            <a:fld id="{46E765A5-2815-4F92-8212-80D7B79E5A57}" type="datetime1">
              <a:rPr kumimoji="1" lang="ja-JP" altLang="en-US" smtClean="0"/>
              <a:t>2018/6/22</a:t>
            </a:fld>
            <a:endParaRPr kumimoji="1" lang="ja-JP" altLang="en-US"/>
          </a:p>
        </p:txBody>
      </p:sp>
      <p:sp>
        <p:nvSpPr>
          <p:cNvPr id="5" name="フッター プレースホルダー 4">
            <a:extLst>
              <a:ext uri="{FF2B5EF4-FFF2-40B4-BE49-F238E27FC236}">
                <a16:creationId xmlns:a16="http://schemas.microsoft.com/office/drawing/2014/main" id="{5DA20C29-1446-4ADE-B767-AA536482E0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00AE39-F159-445E-819A-A9AFB7174065}"/>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38008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19542B3-CABB-48D9-8016-3F9D2632317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AA9474E-9710-44DC-91A0-C458B29CC59C}"/>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926909-B5CD-481E-A94B-CBB8C5C71687}"/>
              </a:ext>
            </a:extLst>
          </p:cNvPr>
          <p:cNvSpPr>
            <a:spLocks noGrp="1"/>
          </p:cNvSpPr>
          <p:nvPr>
            <p:ph type="dt" sz="half" idx="10"/>
          </p:nvPr>
        </p:nvSpPr>
        <p:spPr/>
        <p:txBody>
          <a:bodyPr/>
          <a:lstStyle/>
          <a:p>
            <a:fld id="{951F93BD-5D8D-44E0-BD08-A44C0FE462D6}" type="datetime1">
              <a:rPr kumimoji="1" lang="ja-JP" altLang="en-US" smtClean="0"/>
              <a:t>2018/6/22</a:t>
            </a:fld>
            <a:endParaRPr kumimoji="1" lang="ja-JP" altLang="en-US"/>
          </a:p>
        </p:txBody>
      </p:sp>
      <p:sp>
        <p:nvSpPr>
          <p:cNvPr id="5" name="フッター プレースホルダー 4">
            <a:extLst>
              <a:ext uri="{FF2B5EF4-FFF2-40B4-BE49-F238E27FC236}">
                <a16:creationId xmlns:a16="http://schemas.microsoft.com/office/drawing/2014/main" id="{8DC41984-6A75-40CE-9086-D048AE2D2A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37CCED-5C87-4089-A792-5D19CE7ED398}"/>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41307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8B76723-67DD-4BFC-AB96-024604904D34}" type="datetime1">
              <a:rPr kumimoji="1" lang="ja-JP" altLang="en-US" smtClean="0"/>
              <a:t>2018/6/22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428168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42EFC3A-DECD-4A2C-8D95-C3A5611A94E1}" type="datetime1">
              <a:rPr kumimoji="1" lang="ja-JP" altLang="en-US" smtClean="0"/>
              <a:t>2018/6/22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0"/>
            <a:ext cx="2133600" cy="365125"/>
          </a:xfrm>
        </p:spPr>
        <p:txBody>
          <a:bodyPr/>
          <a:lstStyle>
            <a:lvl1pPr>
              <a:defRPr sz="200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1360275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417B5D2-AC9D-4734-A93D-B08FF6AC705D}" type="datetime1">
              <a:rPr kumimoji="1" lang="ja-JP" altLang="en-US" smtClean="0"/>
              <a:t>2018/6/22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3470894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0EFF8F-408F-49D6-AFC5-D663C07E1741}" type="datetime1">
              <a:rPr kumimoji="1" lang="ja-JP" altLang="en-US" smtClean="0"/>
              <a:t>2018/6/22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10400" y="-1721"/>
            <a:ext cx="2133600" cy="365125"/>
          </a:xfrm>
        </p:spPr>
        <p:txBody>
          <a:bodyPr/>
          <a:lstStyle>
            <a:lvl1pPr>
              <a:defRPr sz="2000" baseline="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243052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05C3FD-9F56-4048-B550-36468A33F8B2}" type="datetime1">
              <a:rPr kumimoji="1" lang="ja-JP" altLang="en-US" smtClean="0"/>
              <a:t>2018/6/22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1702636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C1F761D-A72D-42EB-ACFD-0DEAC88CC4EA}" type="datetime1">
              <a:rPr kumimoji="1" lang="ja-JP" altLang="en-US" smtClean="0"/>
              <a:t>2018/6/22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825"/>
            <a:ext cx="2133600" cy="365125"/>
          </a:xfrm>
        </p:spPr>
        <p:txBody>
          <a:bodyPr/>
          <a:lstStyle>
            <a:lvl1pPr>
              <a:defRPr sz="200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290678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75DB79-DE84-4B68-82C5-974C08930A6C}" type="datetime1">
              <a:rPr kumimoji="1" lang="ja-JP" altLang="en-US" smtClean="0"/>
              <a:t>2018/6/22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0"/>
            <a:ext cx="2133600" cy="365125"/>
          </a:xfrm>
        </p:spPr>
        <p:txBody>
          <a:bodyPr/>
          <a:lstStyle>
            <a:lvl1pPr>
              <a:defRPr sz="200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1738621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24E0434-7615-465C-B2FB-2D4737B5C811}" type="datetime1">
              <a:rPr kumimoji="1" lang="ja-JP" altLang="en-US" smtClean="0"/>
              <a:t>2018/6/22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416396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B29C72-2384-4676-9788-E24FFDBCBB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67BB64-E8CA-4B0C-B05B-9969BDD2076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B9F3B4-103A-4419-AE42-5EAF1FAE450E}"/>
              </a:ext>
            </a:extLst>
          </p:cNvPr>
          <p:cNvSpPr>
            <a:spLocks noGrp="1"/>
          </p:cNvSpPr>
          <p:nvPr>
            <p:ph type="dt" sz="half" idx="10"/>
          </p:nvPr>
        </p:nvSpPr>
        <p:spPr/>
        <p:txBody>
          <a:bodyPr/>
          <a:lstStyle/>
          <a:p>
            <a:fld id="{C3FC7C08-5A79-43B7-A167-DAF8419FC1DD}" type="datetime1">
              <a:rPr kumimoji="1" lang="ja-JP" altLang="en-US" smtClean="0"/>
              <a:t>2018/6/22</a:t>
            </a:fld>
            <a:endParaRPr kumimoji="1" lang="ja-JP" altLang="en-US"/>
          </a:p>
        </p:txBody>
      </p:sp>
      <p:sp>
        <p:nvSpPr>
          <p:cNvPr id="5" name="フッター プレースホルダー 4">
            <a:extLst>
              <a:ext uri="{FF2B5EF4-FFF2-40B4-BE49-F238E27FC236}">
                <a16:creationId xmlns:a16="http://schemas.microsoft.com/office/drawing/2014/main" id="{450EE24F-A1B4-4E81-AA06-769E9932FB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B8BCC0-ADF7-4B18-9C7C-149C82E35A3D}"/>
              </a:ext>
            </a:extLst>
          </p:cNvPr>
          <p:cNvSpPr>
            <a:spLocks noGrp="1"/>
          </p:cNvSpPr>
          <p:nvPr>
            <p:ph type="sldNum" sz="quarter" idx="12"/>
          </p:nvPr>
        </p:nvSpPr>
        <p:spPr>
          <a:xfrm>
            <a:off x="7086600" y="0"/>
            <a:ext cx="2057400" cy="365125"/>
          </a:xfrm>
        </p:spPr>
        <p:txBody>
          <a:bodyPr/>
          <a:lstStyle>
            <a:lvl1pPr>
              <a:defRPr sz="2000"/>
            </a:lvl1pPr>
          </a:lstStyle>
          <a:p>
            <a:fld id="{9E8D55C9-6A20-469D-8D79-4BE8AB8B7F22}" type="slidenum">
              <a:rPr lang="ja-JP" altLang="en-US" smtClean="0"/>
              <a:pPr/>
              <a:t>‹#›</a:t>
            </a:fld>
            <a:endParaRPr lang="ja-JP" altLang="en-US" dirty="0"/>
          </a:p>
        </p:txBody>
      </p:sp>
    </p:spTree>
    <p:extLst>
      <p:ext uri="{BB962C8B-B14F-4D97-AF65-F5344CB8AC3E}">
        <p14:creationId xmlns:p14="http://schemas.microsoft.com/office/powerpoint/2010/main" val="2816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B9EF37-8096-43F0-A1F1-2856EEA81931}" type="datetime1">
              <a:rPr kumimoji="1" lang="ja-JP" altLang="en-US" smtClean="0"/>
              <a:t>2018/6/22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152364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08749E-4071-465F-B78D-3D0D181D354C}" type="datetime1">
              <a:rPr kumimoji="1" lang="ja-JP" altLang="en-US" smtClean="0"/>
              <a:t>2018/6/22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964371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9D6368-1AED-49F6-812A-7B204C1188C9}" type="datetime1">
              <a:rPr kumimoji="1" lang="ja-JP" altLang="en-US" smtClean="0"/>
              <a:t>2018/6/22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3684553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267B26F-3C1D-476D-BB41-27D33D9475A9}" type="datetime1">
              <a:rPr kumimoji="1" lang="ja-JP" altLang="en-US" smtClean="0"/>
              <a:t>2018/6/22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490192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F540BB-311E-4EB3-999D-649FE7A8DCBB}" type="datetime1">
              <a:rPr kumimoji="1" lang="ja-JP" altLang="en-US" smtClean="0"/>
              <a:t>2018/6/22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010400" y="0"/>
            <a:ext cx="2133600" cy="365125"/>
          </a:xfrm>
        </p:spPr>
        <p:txBody>
          <a:bodyPr/>
          <a:lstStyle>
            <a:lvl1pPr>
              <a:defRPr sz="2000"/>
            </a:lvl1pPr>
          </a:lstStyle>
          <a:p>
            <a:fld id="{DE7A8397-37F7-4B6F-8424-CD9B121A29A2}" type="slidenum">
              <a:rPr lang="ja-JP" altLang="en-US" smtClean="0"/>
              <a:pPr/>
              <a:t>‹#›</a:t>
            </a:fld>
            <a:endParaRPr lang="ja-JP" altLang="en-US" dirty="0"/>
          </a:p>
        </p:txBody>
      </p:sp>
    </p:spTree>
    <p:extLst>
      <p:ext uri="{BB962C8B-B14F-4D97-AF65-F5344CB8AC3E}">
        <p14:creationId xmlns:p14="http://schemas.microsoft.com/office/powerpoint/2010/main" val="2341584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B0D4623-436C-4EBA-B9BA-150FF3DAC27F}" type="datetime1">
              <a:rPr kumimoji="1" lang="ja-JP" altLang="en-US" smtClean="0"/>
              <a:t>2018/6/22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4053208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39B6CC6-88A8-471A-9960-78D2F2C1DEC3}" type="datetime1">
              <a:rPr kumimoji="1" lang="ja-JP" altLang="en-US" smtClean="0"/>
              <a:t>2018/6/22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308170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FEA1936-BBF9-40F6-9C3F-2682766FC4F5}" type="datetime1">
              <a:rPr kumimoji="1" lang="ja-JP" altLang="en-US" smtClean="0"/>
              <a:t>2018/6/22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932701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1E1CDC-6F3D-4C22-8049-5C5A076E890C}" type="datetime1">
              <a:rPr kumimoji="1" lang="ja-JP" altLang="en-US" smtClean="0"/>
              <a:t>2018/6/22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648193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763E4EB-8C86-484F-8CC3-96CED33674D3}" type="datetime1">
              <a:rPr kumimoji="1" lang="ja-JP" altLang="en-US" smtClean="0"/>
              <a:t>2018/6/22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335246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73C42F-9EE3-4C1A-A039-4CB3642BEC3D}"/>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64E956-A919-4A30-936A-0FA68DC194B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2D03AC4-DFB4-4F63-9666-BE65FFC7440A}"/>
              </a:ext>
            </a:extLst>
          </p:cNvPr>
          <p:cNvSpPr>
            <a:spLocks noGrp="1"/>
          </p:cNvSpPr>
          <p:nvPr>
            <p:ph type="dt" sz="half" idx="10"/>
          </p:nvPr>
        </p:nvSpPr>
        <p:spPr/>
        <p:txBody>
          <a:bodyPr/>
          <a:lstStyle/>
          <a:p>
            <a:fld id="{8F6832B0-D55C-42E8-A1CA-A68E18D49B08}" type="datetime1">
              <a:rPr kumimoji="1" lang="ja-JP" altLang="en-US" smtClean="0"/>
              <a:t>2018/6/22</a:t>
            </a:fld>
            <a:endParaRPr kumimoji="1" lang="ja-JP" altLang="en-US"/>
          </a:p>
        </p:txBody>
      </p:sp>
      <p:sp>
        <p:nvSpPr>
          <p:cNvPr id="5" name="フッター プレースホルダー 4">
            <a:extLst>
              <a:ext uri="{FF2B5EF4-FFF2-40B4-BE49-F238E27FC236}">
                <a16:creationId xmlns:a16="http://schemas.microsoft.com/office/drawing/2014/main" id="{CE5D9A1D-2B17-4AD3-ACDE-037FD16EF6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542037-B6AA-4D69-8E31-293285DE3C1B}"/>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944721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44D148A-C319-4905-B975-51867B8C4977}" type="datetime1">
              <a:rPr kumimoji="1" lang="ja-JP" altLang="en-US" smtClean="0"/>
              <a:t>2018/6/22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955807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4733B7-E060-4F91-88BA-B1F5AAD2B962}" type="datetime1">
              <a:rPr kumimoji="1" lang="ja-JP" altLang="en-US" smtClean="0"/>
              <a:t>2018/6/22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139085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95E496-94E1-4426-979C-F57C68C5015D}" type="datetime1">
              <a:rPr kumimoji="1" lang="ja-JP" altLang="en-US" smtClean="0"/>
              <a:t>2018/6/22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1165264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9F78AA-6ACC-4075-95B6-A05CF549F373}" type="datetime1">
              <a:rPr kumimoji="1" lang="ja-JP" altLang="en-US" smtClean="0"/>
              <a:t>2018/6/22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35152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C50CA7-46EC-43B9-96FF-7C345CC7658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60F0FE-5FE8-4FC6-92E5-A01B7F5AC04E}"/>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0949D78-ABE7-4238-8B19-2EA3B231765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A7ADAC8-ABF6-4E94-A4EE-9AA477F593A7}"/>
              </a:ext>
            </a:extLst>
          </p:cNvPr>
          <p:cNvSpPr>
            <a:spLocks noGrp="1"/>
          </p:cNvSpPr>
          <p:nvPr>
            <p:ph type="dt" sz="half" idx="10"/>
          </p:nvPr>
        </p:nvSpPr>
        <p:spPr/>
        <p:txBody>
          <a:bodyPr/>
          <a:lstStyle/>
          <a:p>
            <a:fld id="{BF29B562-9D26-4CA9-92D6-33FACFB3C1CB}" type="datetime1">
              <a:rPr kumimoji="1" lang="ja-JP" altLang="en-US" smtClean="0"/>
              <a:t>2018/6/22</a:t>
            </a:fld>
            <a:endParaRPr kumimoji="1" lang="ja-JP" altLang="en-US"/>
          </a:p>
        </p:txBody>
      </p:sp>
      <p:sp>
        <p:nvSpPr>
          <p:cNvPr id="6" name="フッター プレースホルダー 5">
            <a:extLst>
              <a:ext uri="{FF2B5EF4-FFF2-40B4-BE49-F238E27FC236}">
                <a16:creationId xmlns:a16="http://schemas.microsoft.com/office/drawing/2014/main" id="{E4906E5E-40DD-4F24-B129-60EF0957B4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2550F0-13B9-4DA7-A8E9-823B731904F8}"/>
              </a:ext>
            </a:extLst>
          </p:cNvPr>
          <p:cNvSpPr>
            <a:spLocks noGrp="1"/>
          </p:cNvSpPr>
          <p:nvPr>
            <p:ph type="sldNum" sz="quarter" idx="12"/>
          </p:nvPr>
        </p:nvSpPr>
        <p:spPr>
          <a:xfrm>
            <a:off x="7086600" y="3175"/>
            <a:ext cx="2057400" cy="365125"/>
          </a:xfrm>
        </p:spPr>
        <p:txBody>
          <a:bodyPr/>
          <a:lstStyle>
            <a:lvl1pPr>
              <a:defRPr sz="2000"/>
            </a:lvl1pPr>
          </a:lstStyle>
          <a:p>
            <a:fld id="{9E8D55C9-6A20-469D-8D79-4BE8AB8B7F22}" type="slidenum">
              <a:rPr lang="ja-JP" altLang="en-US" smtClean="0"/>
              <a:pPr/>
              <a:t>‹#›</a:t>
            </a:fld>
            <a:endParaRPr lang="ja-JP" altLang="en-US" dirty="0"/>
          </a:p>
        </p:txBody>
      </p:sp>
    </p:spTree>
    <p:extLst>
      <p:ext uri="{BB962C8B-B14F-4D97-AF65-F5344CB8AC3E}">
        <p14:creationId xmlns:p14="http://schemas.microsoft.com/office/powerpoint/2010/main" val="372092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C0B560-1174-4863-9B05-E1E7E8C3C489}"/>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000549-C4FC-490D-A9CC-F720EF6094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6EC178A-F7D9-4C4E-AA19-55CEDA7416F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AD80828-FBAA-4178-B0B1-136342E6F1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1817F41-9DFA-4C56-952A-81270833AC6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2B990B9-6A8B-4CD3-9482-409B3149A9ED}"/>
              </a:ext>
            </a:extLst>
          </p:cNvPr>
          <p:cNvSpPr>
            <a:spLocks noGrp="1"/>
          </p:cNvSpPr>
          <p:nvPr>
            <p:ph type="dt" sz="half" idx="10"/>
          </p:nvPr>
        </p:nvSpPr>
        <p:spPr/>
        <p:txBody>
          <a:bodyPr/>
          <a:lstStyle/>
          <a:p>
            <a:fld id="{DA985657-C1B0-44E1-AAA8-9DAC4248B2BE}" type="datetime1">
              <a:rPr kumimoji="1" lang="ja-JP" altLang="en-US" smtClean="0"/>
              <a:t>2018/6/22</a:t>
            </a:fld>
            <a:endParaRPr kumimoji="1" lang="ja-JP" altLang="en-US"/>
          </a:p>
        </p:txBody>
      </p:sp>
      <p:sp>
        <p:nvSpPr>
          <p:cNvPr id="8" name="フッター プレースホルダー 7">
            <a:extLst>
              <a:ext uri="{FF2B5EF4-FFF2-40B4-BE49-F238E27FC236}">
                <a16:creationId xmlns:a16="http://schemas.microsoft.com/office/drawing/2014/main" id="{763DA167-625F-43E3-A4D5-DAAA7148B00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249CD09-3676-4674-8A8F-D5425A795205}"/>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289139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8F981-8960-4C63-BB66-27AA1993306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097C79E-DA03-43EF-B063-F909A39FCF46}"/>
              </a:ext>
            </a:extLst>
          </p:cNvPr>
          <p:cNvSpPr>
            <a:spLocks noGrp="1"/>
          </p:cNvSpPr>
          <p:nvPr>
            <p:ph type="dt" sz="half" idx="10"/>
          </p:nvPr>
        </p:nvSpPr>
        <p:spPr/>
        <p:txBody>
          <a:bodyPr/>
          <a:lstStyle/>
          <a:p>
            <a:fld id="{5D9EE915-4A9C-4368-998C-B26775C58E73}" type="datetime1">
              <a:rPr kumimoji="1" lang="ja-JP" altLang="en-US" smtClean="0"/>
              <a:t>2018/6/22</a:t>
            </a:fld>
            <a:endParaRPr kumimoji="1" lang="ja-JP" altLang="en-US"/>
          </a:p>
        </p:txBody>
      </p:sp>
      <p:sp>
        <p:nvSpPr>
          <p:cNvPr id="4" name="フッター プレースホルダー 3">
            <a:extLst>
              <a:ext uri="{FF2B5EF4-FFF2-40B4-BE49-F238E27FC236}">
                <a16:creationId xmlns:a16="http://schemas.microsoft.com/office/drawing/2014/main" id="{A577B61E-E343-497E-8357-51AD777E578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331AFCD-9B57-474B-A710-0FE52592E0C6}"/>
              </a:ext>
            </a:extLst>
          </p:cNvPr>
          <p:cNvSpPr>
            <a:spLocks noGrp="1"/>
          </p:cNvSpPr>
          <p:nvPr>
            <p:ph type="sldNum" sz="quarter" idx="12"/>
          </p:nvPr>
        </p:nvSpPr>
        <p:spPr>
          <a:xfrm>
            <a:off x="7086600" y="0"/>
            <a:ext cx="2057400" cy="365125"/>
          </a:xfrm>
        </p:spPr>
        <p:txBody>
          <a:bodyPr/>
          <a:lstStyle>
            <a:lvl1pPr>
              <a:defRPr sz="2000"/>
            </a:lvl1pPr>
          </a:lstStyle>
          <a:p>
            <a:fld id="{9E8D55C9-6A20-469D-8D79-4BE8AB8B7F22}" type="slidenum">
              <a:rPr lang="ja-JP" altLang="en-US" smtClean="0"/>
              <a:pPr/>
              <a:t>‹#›</a:t>
            </a:fld>
            <a:endParaRPr lang="ja-JP" altLang="en-US" dirty="0"/>
          </a:p>
        </p:txBody>
      </p:sp>
    </p:spTree>
    <p:extLst>
      <p:ext uri="{BB962C8B-B14F-4D97-AF65-F5344CB8AC3E}">
        <p14:creationId xmlns:p14="http://schemas.microsoft.com/office/powerpoint/2010/main" val="110681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7289C4-263F-4FB6-955A-3593DE651762}"/>
              </a:ext>
            </a:extLst>
          </p:cNvPr>
          <p:cNvSpPr>
            <a:spLocks noGrp="1"/>
          </p:cNvSpPr>
          <p:nvPr>
            <p:ph type="dt" sz="half" idx="10"/>
          </p:nvPr>
        </p:nvSpPr>
        <p:spPr/>
        <p:txBody>
          <a:bodyPr/>
          <a:lstStyle/>
          <a:p>
            <a:fld id="{5D7AFCA5-7C42-46BC-B2E0-E0335E9E9724}" type="datetime1">
              <a:rPr kumimoji="1" lang="ja-JP" altLang="en-US" smtClean="0"/>
              <a:t>2018/6/22</a:t>
            </a:fld>
            <a:endParaRPr kumimoji="1" lang="ja-JP" altLang="en-US"/>
          </a:p>
        </p:txBody>
      </p:sp>
      <p:sp>
        <p:nvSpPr>
          <p:cNvPr id="3" name="フッター プレースホルダー 2">
            <a:extLst>
              <a:ext uri="{FF2B5EF4-FFF2-40B4-BE49-F238E27FC236}">
                <a16:creationId xmlns:a16="http://schemas.microsoft.com/office/drawing/2014/main" id="{4CAB37E8-AA61-42CF-BFE8-AF7EDA81C5C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BA4F100-CEA9-41BD-B2EC-CBC7FA7CC594}"/>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9017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76D415-2BF8-4B55-B7B3-D822013CD41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DB0C59-7CBF-41FC-AD9A-BDC7659ACE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EA056AA-4813-48AF-9FAB-D75E0E1348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205C826-785C-47D3-B29F-609658BAA2D9}"/>
              </a:ext>
            </a:extLst>
          </p:cNvPr>
          <p:cNvSpPr>
            <a:spLocks noGrp="1"/>
          </p:cNvSpPr>
          <p:nvPr>
            <p:ph type="dt" sz="half" idx="10"/>
          </p:nvPr>
        </p:nvSpPr>
        <p:spPr/>
        <p:txBody>
          <a:bodyPr/>
          <a:lstStyle/>
          <a:p>
            <a:fld id="{F973921A-BAF4-4DB8-88D5-8D0CC7CCACE8}" type="datetime1">
              <a:rPr kumimoji="1" lang="ja-JP" altLang="en-US" smtClean="0"/>
              <a:t>2018/6/22</a:t>
            </a:fld>
            <a:endParaRPr kumimoji="1" lang="ja-JP" altLang="en-US"/>
          </a:p>
        </p:txBody>
      </p:sp>
      <p:sp>
        <p:nvSpPr>
          <p:cNvPr id="6" name="フッター プレースホルダー 5">
            <a:extLst>
              <a:ext uri="{FF2B5EF4-FFF2-40B4-BE49-F238E27FC236}">
                <a16:creationId xmlns:a16="http://schemas.microsoft.com/office/drawing/2014/main" id="{D88F4F1E-F24D-4AF4-9BA6-A7D13E84C1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0CA0B6-2B12-474A-BF27-D99160F339A5}"/>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392318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EDA0E1-B00B-41B7-8DCE-B5BC1CC8D13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C7BD90D-351A-455F-B3F5-30CF2100F1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0862FB7-9B80-446C-801C-38DFFB84EE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7FD6A6-3735-40A1-B6C7-0E8BD09CFFD1}"/>
              </a:ext>
            </a:extLst>
          </p:cNvPr>
          <p:cNvSpPr>
            <a:spLocks noGrp="1"/>
          </p:cNvSpPr>
          <p:nvPr>
            <p:ph type="dt" sz="half" idx="10"/>
          </p:nvPr>
        </p:nvSpPr>
        <p:spPr/>
        <p:txBody>
          <a:bodyPr/>
          <a:lstStyle/>
          <a:p>
            <a:fld id="{F3B17C1A-0639-4197-AA81-9290F184998E}" type="datetime1">
              <a:rPr kumimoji="1" lang="ja-JP" altLang="en-US" smtClean="0"/>
              <a:t>2018/6/22</a:t>
            </a:fld>
            <a:endParaRPr kumimoji="1" lang="ja-JP" altLang="en-US"/>
          </a:p>
        </p:txBody>
      </p:sp>
      <p:sp>
        <p:nvSpPr>
          <p:cNvPr id="6" name="フッター プレースホルダー 5">
            <a:extLst>
              <a:ext uri="{FF2B5EF4-FFF2-40B4-BE49-F238E27FC236}">
                <a16:creationId xmlns:a16="http://schemas.microsoft.com/office/drawing/2014/main" id="{2C258E5E-4EEC-40D4-93EB-7650DCF82A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9559F7-7DC8-43A5-ACDC-CEB54DD001BB}"/>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41074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621A9A2-06E8-40AB-AC99-CD79CDBE589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0A1DCE-F361-4B9C-85D3-A2B4FF3F8B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28F8E2-5C93-445F-A2D5-0F9EAC1DA69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E85A8-9556-494B-B402-E8020841E64C}" type="datetime1">
              <a:rPr kumimoji="1" lang="ja-JP" altLang="en-US" smtClean="0"/>
              <a:t>2018/6/22</a:t>
            </a:fld>
            <a:endParaRPr kumimoji="1" lang="ja-JP" altLang="en-US"/>
          </a:p>
        </p:txBody>
      </p:sp>
      <p:sp>
        <p:nvSpPr>
          <p:cNvPr id="5" name="フッター プレースホルダー 4">
            <a:extLst>
              <a:ext uri="{FF2B5EF4-FFF2-40B4-BE49-F238E27FC236}">
                <a16:creationId xmlns:a16="http://schemas.microsoft.com/office/drawing/2014/main" id="{3E03B3F7-4EA9-45EE-84FA-9AF8D4CE137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A9B9BC5-E50E-41CC-806B-A13DC43A128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07356914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41E65-2474-4BC7-A85C-AB2917E4CF79}" type="datetime1">
              <a:rPr kumimoji="1" lang="ja-JP" altLang="en-US" smtClean="0"/>
              <a:t>2018/6/22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208154768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0CA01-81EC-49DD-AE0F-EAD335A00E1A}" type="datetime1">
              <a:rPr kumimoji="1" lang="ja-JP" altLang="en-US" smtClean="0"/>
              <a:t>2018/6/22</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06566866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hyperlink" Target="https://www.amazon.co.jp/%E5%85%B1%E9%80%9A%E5%96%84%E3%81%AE%E7%B5%8C%E6%B8%88%E5%AD%A6%E2%80%95%E4%BA%BA%E9%96%93%E6%80%A7%E9%87%8D%E8%A6%96%E3%81%AE%E7%A4%BE%E4%BC%9A%E7%B5%8C%E6%B8%88%E5%AD%A6%E3%83%BB%E4%BA%8C%E7%99%BE%E5%B9%B4%E3%81%AE%E4%BC%9D%E7%B5%B1%E2%80%95-%E3%83%9E%E3%83%BC%E3%82%AF%E3%83%BB-%E3%83%BB%E3%83%AB%E3%83%83%E3%83%84/dp/477102815X/ref=sr_1_1?s=books&amp;ie=UTF8&amp;qid=1523418890&amp;sr=1-1&amp;keywords=economics+for+the+common+good" TargetMode="External"/><Relationship Id="rId13" Type="http://schemas.openxmlformats.org/officeDocument/2006/relationships/hyperlink" Target="https://ja.wikipedia.org/wiki/%E5%AF%A9%E8%AD%B0%E6%B0%91%E4%B8%BB%E4%B8%BB%E7%BE%A9" TargetMode="External"/><Relationship Id="rId3" Type="http://schemas.openxmlformats.org/officeDocument/2006/relationships/hyperlink" Target="https://en.wikipedia.org/wiki/Internal_forum" TargetMode="External"/><Relationship Id="rId7" Type="http://schemas.openxmlformats.org/officeDocument/2006/relationships/hyperlink" Target="http://www.oxfordscholarship.com/view/10.1093/acprof:oso/9780198701392.001.0001/acprof-9780198701392-chapter-7" TargetMode="External"/><Relationship Id="rId12" Type="http://schemas.openxmlformats.org/officeDocument/2006/relationships/hyperlink" Target="https://dictionary.cambridge.org/dictionary/english/entity"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s://en.wikipedia.org/wiki/Distributism" TargetMode="External"/><Relationship Id="rId11" Type="http://schemas.openxmlformats.org/officeDocument/2006/relationships/hyperlink" Target="https://www.cambridge.org/core/journals/philosophy/article/irreducible-freedom-in-nature/29280A7C03EC73AEC3332CA463B652DD" TargetMode="External"/><Relationship Id="rId5" Type="http://schemas.openxmlformats.org/officeDocument/2006/relationships/hyperlink" Target="https://www.amazon.co.jp/%E5%BE%B3%E5%80%AB%E7%90%86%E5%AD%A6%E3%81%AB%E3%81%A4%E3%81%84%E3%81%A6-%E3%83%AD%E3%82%B6%E3%83%AA%E3%83%B3%E3%83%89-%E3%83%8F%E3%83%BC%E3%82%B9%E3%83%88%E3%83%8F%E3%82%A6%E3%82%B9/dp/4862851967/ref=sr_1_1?s=books&amp;ie=UTF8&amp;qid=1523426753&amp;sr=1-1&amp;keywords=%E3%80%8E%E5%BE%B3%E5%80%AB%E7%90%86%E5%AD%A6%E3%81%AB%E3%81%A4%E3%81%84%E3%81%A6%E3%80%8F" TargetMode="External"/><Relationship Id="rId15" Type="http://schemas.openxmlformats.org/officeDocument/2006/relationships/hyperlink" Target="https://ja.wikipedia.org/wiki/%E9%82%84%E5%85%83%E4%B8%BB%E7%BE%A9" TargetMode="External"/><Relationship Id="rId10" Type="http://schemas.openxmlformats.org/officeDocument/2006/relationships/hyperlink" Target="https://ja.wikipedia.org/wiki/%E5%8A%B9%E7%94%A8" TargetMode="External"/><Relationship Id="rId4" Type="http://schemas.openxmlformats.org/officeDocument/2006/relationships/hyperlink" Target="https://www.amazon.co.jp/Ethics-Conflicts-Modernity-Practical-Reasoning/dp/110717645X" TargetMode="External"/><Relationship Id="rId9" Type="http://schemas.openxmlformats.org/officeDocument/2006/relationships/hyperlink" Target="https://www.amazon.co.jp/Common-Good-Robert-B-Reich/dp/052552049X/ref=sr_1_cc_2?s=aps&amp;ie=UTF8&amp;qid=1523418890&amp;sr=1-2-catcorr&amp;keywords=economics+for+the+common+good" TargetMode="External"/><Relationship Id="rId14" Type="http://schemas.openxmlformats.org/officeDocument/2006/relationships/hyperlink" Target="https://en.wikipedia.org/wiki/Irreducibili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vatican.va/evangelii-gaudium/e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philpapers.org/s/Joseph%20A.%20Selling"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hyperlink" Target="http://www.thetablet.co.uk/student-zone/ethics/natural-law/new-natural-law" TargetMode="External"/><Relationship Id="rId4" Type="http://schemas.openxmlformats.org/officeDocument/2006/relationships/hyperlink" Target="https://philpapers.org/rec/SELRCT"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Subjectivity" TargetMode="External"/><Relationship Id="rId3" Type="http://schemas.openxmlformats.org/officeDocument/2006/relationships/hyperlink" Target="https://en.wikipedia.org/wiki/Irreducibility" TargetMode="External"/><Relationship Id="rId7" Type="http://schemas.openxmlformats.org/officeDocument/2006/relationships/hyperlink" Target="https://www.amazon.co.jp/s?url=search-alias=aps&amp;field-keywords=9784788041103" TargetMode="External"/><Relationship Id="rId12" Type="http://schemas.openxmlformats.org/officeDocument/2006/relationships/hyperlink" Target="https://en.wikipedia.org/wiki/Patricia_Churchland"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en.wikipedia.org/wiki/Lev_Vygotsky" TargetMode="External"/><Relationship Id="rId11" Type="http://schemas.openxmlformats.org/officeDocument/2006/relationships/hyperlink" Target="https://en.wikipedia.org/wiki/Paul_Churchland" TargetMode="External"/><Relationship Id="rId5" Type="http://schemas.openxmlformats.org/officeDocument/2006/relationships/hyperlink" Target="https://en.wikipedia.org/wiki/Occam's_razor" TargetMode="External"/><Relationship Id="rId10" Type="http://schemas.openxmlformats.org/officeDocument/2006/relationships/hyperlink" Target="https://en.wikipedia.org/wiki/Folk_psychology" TargetMode="External"/><Relationship Id="rId4" Type="http://schemas.openxmlformats.org/officeDocument/2006/relationships/hyperlink" Target="https://en.wikipedia.org/wiki/Entity" TargetMode="External"/><Relationship Id="rId9" Type="http://schemas.openxmlformats.org/officeDocument/2006/relationships/hyperlink" Target="https://en.wikipedia.org/wiki/Free_wil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Popular_sovereignty"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ja.wikipedia.org/wiki/%E6%B1%BA%E7%96%91%E8%AB%96"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s://ejje.weblio.jp/content/casuistry" TargetMode="External"/><Relationship Id="rId5" Type="http://schemas.openxmlformats.org/officeDocument/2006/relationships/hyperlink" Target="https://www.americamagazine.org/sites/default/files/attachments/Gaudete%20et%20Exsultate.pdf" TargetMode="External"/><Relationship Id="rId4" Type="http://schemas.openxmlformats.org/officeDocument/2006/relationships/hyperlink" Target="https://www.americamagazine.org/pope-franci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Law_of_graduality#cite_note-vademecum-4" TargetMode="External"/><Relationship Id="rId3" Type="http://schemas.openxmlformats.org/officeDocument/2006/relationships/hyperlink" Target="https://en.wikipedia.org/wiki/Law_of_graduality" TargetMode="External"/><Relationship Id="rId7" Type="http://schemas.openxmlformats.org/officeDocument/2006/relationships/hyperlink" Target="https://en.wikipedia.org/wiki/Law_of_graduality#cite_note-confused-3"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s://en.wikipedia.org/wiki/Law_of_graduality#cite_note-twist-2" TargetMode="External"/><Relationship Id="rId5" Type="http://schemas.openxmlformats.org/officeDocument/2006/relationships/hyperlink" Target="https://en.wikipedia.org/wiki/Law_of_graduality#cite_note-akin-1" TargetMode="External"/><Relationship Id="rId10" Type="http://schemas.openxmlformats.org/officeDocument/2006/relationships/image" Target="../media/image13.png"/><Relationship Id="rId4" Type="http://schemas.openxmlformats.org/officeDocument/2006/relationships/hyperlink" Target="https://en.wikipedia.org/wiki/Catholic_moral_theology" TargetMode="External"/><Relationship Id="rId9" Type="http://schemas.openxmlformats.org/officeDocument/2006/relationships/hyperlink" Target="https://en.wikipedia.org/wiki/Law_of_graduality#cite_note-Familiaris-5"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ja.wikipedia.org/wiki/%E3%83%AC%E3%82%B9%E3%83%BB%E3%83%97%E3%83%96%E3%83%AA%E3%82%A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2.vatican.va/content/francesco/en/speeches/2015/september/documents/papa-francesco_20150926_usa-liberta-religiosa.html"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hyperlink" Target="https://ja.wikipedia.org/wiki/%E9%87%8F%E5%AD%90%E8%84%B3%E7%90%86%E8%AB%96"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link.springer.com/referenceworkentry/10.1007/978-94-007-6510-8_13" TargetMode="External"/><Relationship Id="rId3" Type="http://schemas.openxmlformats.org/officeDocument/2006/relationships/image" Target="../media/image16.jpg"/><Relationship Id="rId7" Type="http://schemas.openxmlformats.org/officeDocument/2006/relationships/hyperlink" Target="https://link.springer.com/referenceworkentry/10.1007/978-94-007-6510-8_12"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https://link.springer.com/referenceworkentry/10.1007/978-94-007-6510-8_11" TargetMode="External"/><Relationship Id="rId5" Type="http://schemas.openxmlformats.org/officeDocument/2006/relationships/hyperlink" Target="https://link.springer.com/referenceworkentry/10.1007/978-94-007-6510-8_10" TargetMode="External"/><Relationship Id="rId4" Type="http://schemas.openxmlformats.org/officeDocument/2006/relationships/hyperlink" Target="https://link.springer.com/referenceworkentry/10.1007/978-94-007-6510-8_9" TargetMode="External"/><Relationship Id="rId9" Type="http://schemas.openxmlformats.org/officeDocument/2006/relationships/hyperlink" Target="https://link.springer.com/referenceworkentry/10.1007/978-94-007-6510-8_1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hyperlink" Target="http://www.oxfordhandbooks.com/view/10.1093/oxfordhb/9780199385195.001.0001/oxfordhb-9780199385195-e-39"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hyperlink" Target="http://www.cambridge.org/jp/academic/subjects/philosophy/ethics/ethics-conflicts-modernity-essay-desire-practical-reasoning-and-narrative?format=HB&amp;isbn=9781107176454#kfuox8vKFWJlaslh.9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Westphalian_sovereign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w2.vatican.va/content/benedict-xvi/en/encyclicals/documents/hf_ben-xvi_enc_20090629_caritas-in-veritat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2.vatican.va/content/benedict-xvi/en/encyclicals/documents/hf_ben-xvi_enc_20090629_caritas-in-veritate.html#_edn59" TargetMode="External"/><Relationship Id="rId5" Type="http://schemas.openxmlformats.org/officeDocument/2006/relationships/hyperlink" Target="http://w2.vatican.va/content/paul-vi/en/encyclicals/documents/hf_p-vi_enc_26031967_populorum.html" TargetMode="External"/><Relationship Id="rId4" Type="http://schemas.openxmlformats.org/officeDocument/2006/relationships/hyperlink" Target="https://ja.wikipedia.org/wiki/%E3%83%AC%E3%82%B9%E3%83%BB%E3%83%97%E3%83%96%E3%83%AA%E3%82%A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2.vatican.va/content/francesco/en/encyclicals/documents/papa-francesco_20150524_enciclica-laudato-si.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Duo_sunt" TargetMode="Externa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hyperlink" Target="https://en.wikipedia.org/wiki/Sovereign_immunity" TargetMode="External"/><Relationship Id="rId5" Type="http://schemas.openxmlformats.org/officeDocument/2006/relationships/hyperlink" Target="https://en.wikipedia.org/wiki/Pope_Gelasius_I#cite_note-Fordham-6" TargetMode="External"/><Relationship Id="rId4" Type="http://schemas.openxmlformats.org/officeDocument/2006/relationships/hyperlink" Target="https://en.wikipedia.org/wiki/Separation_of_church_and_stat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50575B9-EE96-4CEE-815C-1A2025F862D4}"/>
              </a:ext>
            </a:extLst>
          </p:cNvPr>
          <p:cNvPicPr>
            <a:picLocks noChangeAspect="1"/>
          </p:cNvPicPr>
          <p:nvPr/>
        </p:nvPicPr>
        <p:blipFill>
          <a:blip r:embed="rId3"/>
          <a:stretch>
            <a:fillRect/>
          </a:stretch>
        </p:blipFill>
        <p:spPr>
          <a:xfrm>
            <a:off x="235975" y="224222"/>
            <a:ext cx="3116824" cy="4028862"/>
          </a:xfrm>
          <a:prstGeom prst="rect">
            <a:avLst/>
          </a:prstGeom>
        </p:spPr>
      </p:pic>
      <p:sp>
        <p:nvSpPr>
          <p:cNvPr id="4" name="タイトル 3">
            <a:extLst>
              <a:ext uri="{FF2B5EF4-FFF2-40B4-BE49-F238E27FC236}">
                <a16:creationId xmlns:a16="http://schemas.microsoft.com/office/drawing/2014/main" id="{EBE531E0-4D62-4071-8A0B-98E2981657AE}"/>
              </a:ext>
            </a:extLst>
          </p:cNvPr>
          <p:cNvSpPr>
            <a:spLocks noGrp="1"/>
          </p:cNvSpPr>
          <p:nvPr>
            <p:ph type="title"/>
          </p:nvPr>
        </p:nvSpPr>
        <p:spPr>
          <a:xfrm>
            <a:off x="1349242" y="4588460"/>
            <a:ext cx="6743700" cy="1264762"/>
          </a:xfrm>
          <a:solidFill>
            <a:srgbClr val="FFFFFF"/>
          </a:solidFill>
          <a:ln w="38100">
            <a:solidFill>
              <a:srgbClr val="404040"/>
            </a:solidFill>
            <a:miter lim="800000"/>
          </a:ln>
        </p:spPr>
        <p:txBody>
          <a:bodyPr vert="horz" lIns="91440" tIns="45720" rIns="91440" bIns="45720" rtlCol="0" anchor="ctr">
            <a:normAutofit/>
          </a:bodyPr>
          <a:lstStyle/>
          <a:p>
            <a:pPr algn="ctr"/>
            <a:r>
              <a:rPr lang="ja-JP" altLang="en-US" sz="2000" dirty="0"/>
              <a:t>カトリック社会教説における</a:t>
            </a:r>
            <a:br>
              <a:rPr kumimoji="1" lang="en-US" altLang="ja-JP" sz="3500" dirty="0">
                <a:solidFill>
                  <a:srgbClr val="404040"/>
                </a:solidFill>
              </a:rPr>
            </a:br>
            <a:r>
              <a:rPr kumimoji="1" lang="ja-JP" altLang="en-US" sz="3500" dirty="0">
                <a:solidFill>
                  <a:srgbClr val="404040"/>
                </a:solidFill>
              </a:rPr>
              <a:t>主権者（</a:t>
            </a:r>
            <a:r>
              <a:rPr kumimoji="1" lang="en-US" altLang="ja-JP" sz="3500" dirty="0">
                <a:solidFill>
                  <a:srgbClr val="404040"/>
                </a:solidFill>
              </a:rPr>
              <a:t>sovereign</a:t>
            </a:r>
            <a:r>
              <a:rPr kumimoji="1" lang="ja-JP" altLang="en-US" sz="3500" dirty="0">
                <a:solidFill>
                  <a:srgbClr val="404040"/>
                </a:solidFill>
              </a:rPr>
              <a:t>）の変遷</a:t>
            </a:r>
            <a:br>
              <a:rPr kumimoji="1" lang="en-US" altLang="ja-JP" sz="3500" dirty="0">
                <a:solidFill>
                  <a:srgbClr val="404040"/>
                </a:solidFill>
              </a:rPr>
            </a:br>
            <a:r>
              <a:rPr kumimoji="1" lang="ja-JP" altLang="en-US" sz="2200" dirty="0">
                <a:solidFill>
                  <a:srgbClr val="404040"/>
                </a:solidFill>
              </a:rPr>
              <a:t>「主権者が替われば倫理も変わる」</a:t>
            </a:r>
          </a:p>
        </p:txBody>
      </p:sp>
      <p:pic>
        <p:nvPicPr>
          <p:cNvPr id="10" name="図 9" descr="人 が含まれている画像&#10;&#10;高い精度で生成された説明">
            <a:extLst>
              <a:ext uri="{FF2B5EF4-FFF2-40B4-BE49-F238E27FC236}">
                <a16:creationId xmlns:a16="http://schemas.microsoft.com/office/drawing/2014/main" id="{A1DE81C5-09AD-4859-B0B3-088F69974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9874" y="576180"/>
            <a:ext cx="5754125" cy="3236695"/>
          </a:xfrm>
          <a:prstGeom prst="rect">
            <a:avLst/>
          </a:prstGeom>
        </p:spPr>
      </p:pic>
      <p:sp>
        <p:nvSpPr>
          <p:cNvPr id="11" name="テキスト ボックス 10">
            <a:extLst>
              <a:ext uri="{FF2B5EF4-FFF2-40B4-BE49-F238E27FC236}">
                <a16:creationId xmlns:a16="http://schemas.microsoft.com/office/drawing/2014/main" id="{16528610-3D0F-4EBA-9AB4-EAB2C180E0EB}"/>
              </a:ext>
            </a:extLst>
          </p:cNvPr>
          <p:cNvSpPr txBox="1"/>
          <p:nvPr/>
        </p:nvSpPr>
        <p:spPr>
          <a:xfrm>
            <a:off x="1352599" y="39556"/>
            <a:ext cx="883575" cy="369332"/>
          </a:xfrm>
          <a:prstGeom prst="rect">
            <a:avLst/>
          </a:prstGeom>
          <a:noFill/>
        </p:spPr>
        <p:txBody>
          <a:bodyPr wrap="none" rtlCol="0">
            <a:spAutoFit/>
          </a:bodyPr>
          <a:lstStyle/>
          <a:p>
            <a:r>
              <a:rPr kumimoji="1" lang="en-US" altLang="ja-JP" dirty="0"/>
              <a:t>1879</a:t>
            </a:r>
            <a:r>
              <a:rPr kumimoji="1" lang="ja-JP" altLang="en-US" dirty="0"/>
              <a:t>年</a:t>
            </a:r>
          </a:p>
        </p:txBody>
      </p:sp>
      <p:sp>
        <p:nvSpPr>
          <p:cNvPr id="20" name="テキスト ボックス 19">
            <a:extLst>
              <a:ext uri="{FF2B5EF4-FFF2-40B4-BE49-F238E27FC236}">
                <a16:creationId xmlns:a16="http://schemas.microsoft.com/office/drawing/2014/main" id="{9B76126A-C7C4-4241-8C36-094967298924}"/>
              </a:ext>
            </a:extLst>
          </p:cNvPr>
          <p:cNvSpPr txBox="1"/>
          <p:nvPr/>
        </p:nvSpPr>
        <p:spPr>
          <a:xfrm>
            <a:off x="5934431" y="75000"/>
            <a:ext cx="883575" cy="369332"/>
          </a:xfrm>
          <a:prstGeom prst="rect">
            <a:avLst/>
          </a:prstGeom>
          <a:noFill/>
        </p:spPr>
        <p:txBody>
          <a:bodyPr wrap="none" rtlCol="0">
            <a:spAutoFit/>
          </a:bodyPr>
          <a:lstStyle/>
          <a:p>
            <a:r>
              <a:rPr kumimoji="1" lang="en-US" altLang="ja-JP" dirty="0"/>
              <a:t>2015</a:t>
            </a:r>
            <a:r>
              <a:rPr kumimoji="1" lang="ja-JP" altLang="en-US" dirty="0"/>
              <a:t>年</a:t>
            </a:r>
          </a:p>
        </p:txBody>
      </p:sp>
      <p:sp>
        <p:nvSpPr>
          <p:cNvPr id="12" name="テキスト ボックス 11">
            <a:extLst>
              <a:ext uri="{FF2B5EF4-FFF2-40B4-BE49-F238E27FC236}">
                <a16:creationId xmlns:a16="http://schemas.microsoft.com/office/drawing/2014/main" id="{49478AC2-6478-4859-BE07-F5241B14E4A3}"/>
              </a:ext>
            </a:extLst>
          </p:cNvPr>
          <p:cNvSpPr txBox="1"/>
          <p:nvPr/>
        </p:nvSpPr>
        <p:spPr>
          <a:xfrm>
            <a:off x="2783819" y="6488668"/>
            <a:ext cx="4559261" cy="369332"/>
          </a:xfrm>
          <a:prstGeom prst="rect">
            <a:avLst/>
          </a:prstGeom>
          <a:noFill/>
        </p:spPr>
        <p:txBody>
          <a:bodyPr wrap="none" rtlCol="0">
            <a:spAutoFit/>
          </a:bodyPr>
          <a:lstStyle/>
          <a:p>
            <a:r>
              <a:rPr kumimoji="1" lang="en-US" altLang="ja-JP" dirty="0"/>
              <a:t>2018.04.06 1</a:t>
            </a:r>
            <a:r>
              <a:rPr kumimoji="1" lang="en-US" altLang="ja-JP" baseline="30000" dirty="0"/>
              <a:t>st</a:t>
            </a:r>
            <a:r>
              <a:rPr kumimoji="1" lang="en-US" altLang="ja-JP" dirty="0"/>
              <a:t> ver., 06.21 rev.10</a:t>
            </a:r>
            <a:r>
              <a:rPr kumimoji="1" lang="ja-JP" altLang="en-US" dirty="0"/>
              <a:t>　齋藤旬</a:t>
            </a:r>
          </a:p>
        </p:txBody>
      </p:sp>
      <p:sp>
        <p:nvSpPr>
          <p:cNvPr id="3" name="スライド番号プレースホルダー 2">
            <a:extLst>
              <a:ext uri="{FF2B5EF4-FFF2-40B4-BE49-F238E27FC236}">
                <a16:creationId xmlns:a16="http://schemas.microsoft.com/office/drawing/2014/main" id="{0AE53920-A4F0-4D21-910F-BA1D01A57AD8}"/>
              </a:ext>
            </a:extLst>
          </p:cNvPr>
          <p:cNvSpPr>
            <a:spLocks noGrp="1"/>
          </p:cNvSpPr>
          <p:nvPr>
            <p:ph type="sldNum" sz="quarter" idx="12"/>
          </p:nvPr>
        </p:nvSpPr>
        <p:spPr/>
        <p:txBody>
          <a:bodyPr/>
          <a:lstStyle/>
          <a:p>
            <a:fld id="{9E8D55C9-6A20-469D-8D79-4BE8AB8B7F22}"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D5096EE9-F297-400B-A88D-DA04D225E5BF}"/>
              </a:ext>
            </a:extLst>
          </p:cNvPr>
          <p:cNvSpPr txBox="1"/>
          <p:nvPr/>
        </p:nvSpPr>
        <p:spPr>
          <a:xfrm>
            <a:off x="3200400" y="3929306"/>
            <a:ext cx="5943600" cy="369332"/>
          </a:xfrm>
          <a:prstGeom prst="rect">
            <a:avLst/>
          </a:prstGeom>
          <a:noFill/>
        </p:spPr>
        <p:txBody>
          <a:bodyPr wrap="square" rtlCol="0">
            <a:spAutoFit/>
          </a:bodyPr>
          <a:lstStyle/>
          <a:p>
            <a:r>
              <a:rPr kumimoji="1" lang="ja-JP" altLang="en-US" dirty="0"/>
              <a:t>デモクラシー発祥の地米国で</a:t>
            </a:r>
            <a:r>
              <a:rPr kumimoji="1" lang="en-US" altLang="ja-JP" dirty="0"/>
              <a:t>10</a:t>
            </a:r>
            <a:r>
              <a:rPr kumimoji="1" lang="ja-JP" altLang="en-US" dirty="0"/>
              <a:t>日間にわたり各地で講演</a:t>
            </a:r>
          </a:p>
        </p:txBody>
      </p:sp>
      <p:sp>
        <p:nvSpPr>
          <p:cNvPr id="13" name="テキスト ボックス 12">
            <a:extLst>
              <a:ext uri="{FF2B5EF4-FFF2-40B4-BE49-F238E27FC236}">
                <a16:creationId xmlns:a16="http://schemas.microsoft.com/office/drawing/2014/main" id="{75BDEA2E-2534-4FA2-BBF2-945489912550}"/>
              </a:ext>
            </a:extLst>
          </p:cNvPr>
          <p:cNvSpPr txBox="1"/>
          <p:nvPr/>
        </p:nvSpPr>
        <p:spPr>
          <a:xfrm>
            <a:off x="159776" y="4113972"/>
            <a:ext cx="2902601" cy="415498"/>
          </a:xfrm>
          <a:prstGeom prst="rect">
            <a:avLst/>
          </a:prstGeom>
          <a:noFill/>
        </p:spPr>
        <p:txBody>
          <a:bodyPr wrap="square" rtlCol="0">
            <a:spAutoFit/>
          </a:bodyPr>
          <a:lstStyle/>
          <a:p>
            <a:r>
              <a:rPr lang="ja-JP" altLang="en-US" sz="1050" dirty="0"/>
              <a:t>デモクラシーを求める人々を教皇</a:t>
            </a:r>
            <a:r>
              <a:rPr kumimoji="1" lang="ja-JP" altLang="en-US" sz="1050" dirty="0"/>
              <a:t>レオ</a:t>
            </a:r>
            <a:r>
              <a:rPr kumimoji="1" lang="en-US" altLang="ja-JP" sz="1050" dirty="0"/>
              <a:t>13</a:t>
            </a:r>
            <a:r>
              <a:rPr kumimoji="1" lang="ja-JP" altLang="en-US" sz="1050" dirty="0"/>
              <a:t>世がビスマルクと共に押さえ込んでいる。</a:t>
            </a:r>
          </a:p>
        </p:txBody>
      </p:sp>
    </p:spTree>
    <p:extLst>
      <p:ext uri="{BB962C8B-B14F-4D97-AF65-F5344CB8AC3E}">
        <p14:creationId xmlns:p14="http://schemas.microsoft.com/office/powerpoint/2010/main" val="120724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2"/>
          <p:cNvSpPr>
            <a:spLocks noGrp="1"/>
          </p:cNvSpPr>
          <p:nvPr>
            <p:ph type="title"/>
          </p:nvPr>
        </p:nvSpPr>
        <p:spPr/>
        <p:txBody>
          <a:bodyPr>
            <a:normAutofit/>
          </a:bodyPr>
          <a:lstStyle/>
          <a:p>
            <a:r>
              <a:rPr lang="ja-JP" altLang="en-US" dirty="0"/>
              <a:t>現在の西洋社会</a:t>
            </a:r>
            <a:r>
              <a:rPr lang="ja-JP" altLang="en-US" sz="2400" dirty="0"/>
              <a:t>（</a:t>
            </a:r>
            <a:r>
              <a:rPr lang="en-US" altLang="ja-JP" sz="2400" dirty="0"/>
              <a:t>current  western society</a:t>
            </a:r>
            <a:r>
              <a:rPr lang="ja-JP" altLang="en-US" sz="2400" dirty="0"/>
              <a:t>）</a:t>
            </a:r>
            <a:endParaRPr kumimoji="1" lang="ja-JP" altLang="en-US" sz="2400" dirty="0"/>
          </a:p>
        </p:txBody>
      </p:sp>
      <p:sp>
        <p:nvSpPr>
          <p:cNvPr id="4" name="コンテンツ プレースホルダー 3"/>
          <p:cNvSpPr>
            <a:spLocks noGrp="1"/>
          </p:cNvSpPr>
          <p:nvPr>
            <p:ph idx="1"/>
          </p:nvPr>
        </p:nvSpPr>
        <p:spPr>
          <a:xfrm>
            <a:off x="467544" y="5517232"/>
            <a:ext cx="8229600" cy="648072"/>
          </a:xfrm>
        </p:spPr>
        <p:txBody>
          <a:bodyPr>
            <a:normAutofit fontScale="40000" lnSpcReduction="20000"/>
          </a:bodyPr>
          <a:lstStyle/>
          <a:p>
            <a:pPr>
              <a:buFont typeface="Wingdings" panose="05000000000000000000" pitchFamily="2" charset="2"/>
              <a:buChar char="ü"/>
            </a:pPr>
            <a:r>
              <a:rPr lang="ja-JP" altLang="en-US" dirty="0"/>
              <a:t>現在の西洋社会においては、</a:t>
            </a:r>
            <a:r>
              <a:rPr lang="en-US" altLang="ja-JP" dirty="0"/>
              <a:t>LLC</a:t>
            </a:r>
            <a:r>
              <a:rPr lang="ja-JP" altLang="en-US" dirty="0"/>
              <a:t>税務問題が解決されたため、齟齬は少ない。</a:t>
            </a:r>
            <a:endParaRPr lang="en-US" altLang="ja-JP" dirty="0"/>
          </a:p>
          <a:p>
            <a:pPr>
              <a:buFont typeface="Wingdings" panose="05000000000000000000" pitchFamily="2" charset="2"/>
              <a:buChar char="ü"/>
            </a:pPr>
            <a:r>
              <a:rPr kumimoji="1" lang="ja-JP" altLang="en-US" dirty="0"/>
              <a:t>齟齬の例としては、</a:t>
            </a:r>
            <a:r>
              <a:rPr kumimoji="1" lang="en-US" altLang="ja-JP" dirty="0"/>
              <a:t>the public sphere</a:t>
            </a:r>
            <a:r>
              <a:rPr kumimoji="1" lang="ja-JP" altLang="en-US" dirty="0"/>
              <a:t>が権利主張する良心的兵役拒否権（</a:t>
            </a:r>
            <a:r>
              <a:rPr lang="en-US" altLang="ja-JP" dirty="0"/>
              <a:t>the right of conscientious objection</a:t>
            </a:r>
            <a:r>
              <a:rPr kumimoji="1" lang="ja-JP" altLang="en-US" dirty="0"/>
              <a:t>）、</a:t>
            </a:r>
            <a:r>
              <a:rPr kumimoji="1" lang="en-US" altLang="ja-JP" dirty="0"/>
              <a:t>public sphere</a:t>
            </a:r>
            <a:r>
              <a:rPr kumimoji="1" lang="ja-JP" altLang="en-US" dirty="0"/>
              <a:t>が権利主張する国家交戦権（</a:t>
            </a:r>
            <a:r>
              <a:rPr kumimoji="1" lang="en-US" altLang="ja-JP" dirty="0"/>
              <a:t>the right of belligerency of the state</a:t>
            </a:r>
            <a:r>
              <a:rPr kumimoji="1" lang="ja-JP" altLang="en-US" dirty="0"/>
              <a:t>）がある。</a:t>
            </a:r>
          </a:p>
        </p:txBody>
      </p:sp>
      <p:sp>
        <p:nvSpPr>
          <p:cNvPr id="5" name="テキスト ボックス 4"/>
          <p:cNvSpPr txBox="1"/>
          <p:nvPr/>
        </p:nvSpPr>
        <p:spPr>
          <a:xfrm>
            <a:off x="2771799" y="2845371"/>
            <a:ext cx="353943" cy="122084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9BBB59">
                    <a:lumMod val="50000"/>
                  </a:srgbClr>
                </a:solidFill>
                <a:effectLst/>
                <a:uLnTx/>
                <a:uFillTx/>
                <a:latin typeface="Calibri"/>
                <a:ea typeface="ＭＳ Ｐゴシック" panose="020B0600070205080204" pitchFamily="50" charset="-128"/>
                <a:cs typeface="+mn-cs"/>
              </a:rPr>
              <a:t>良心的兵役拒否権</a:t>
            </a:r>
          </a:p>
        </p:txBody>
      </p:sp>
      <p:sp>
        <p:nvSpPr>
          <p:cNvPr id="6" name="テキスト ボックス 5"/>
          <p:cNvSpPr txBox="1"/>
          <p:nvPr/>
        </p:nvSpPr>
        <p:spPr>
          <a:xfrm>
            <a:off x="6084168" y="3056969"/>
            <a:ext cx="353943" cy="79765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国家交戦権</a:t>
            </a:r>
          </a:p>
        </p:txBody>
      </p:sp>
      <p:sp>
        <p:nvSpPr>
          <p:cNvPr id="8" name="スライド番号プレースホルダー 7">
            <a:extLst>
              <a:ext uri="{FF2B5EF4-FFF2-40B4-BE49-F238E27FC236}">
                <a16:creationId xmlns:a16="http://schemas.microsoft.com/office/drawing/2014/main" id="{D8E4709B-0227-4050-BDDD-AF8FB38E4D9F}"/>
              </a:ext>
            </a:extLst>
          </p:cNvPr>
          <p:cNvSpPr>
            <a:spLocks noGrp="1"/>
          </p:cNvSpPr>
          <p:nvPr>
            <p:ph type="sldNum" sz="quarter" idx="12"/>
          </p:nvPr>
        </p:nvSpPr>
        <p:spPr/>
        <p:txBody>
          <a:bodyPr/>
          <a:lstStyle/>
          <a:p>
            <a:fld id="{E7BB4546-072A-4295-8667-A3519A533463}" type="slidenum">
              <a:rPr kumimoji="1" lang="ja-JP" altLang="en-US" smtClean="0"/>
              <a:t>10</a:t>
            </a:fld>
            <a:endParaRPr kumimoji="1" lang="ja-JP" altLang="en-US"/>
          </a:p>
        </p:txBody>
      </p:sp>
    </p:spTree>
    <p:extLst>
      <p:ext uri="{BB962C8B-B14F-4D97-AF65-F5344CB8AC3E}">
        <p14:creationId xmlns:p14="http://schemas.microsoft.com/office/powerpoint/2010/main" val="1902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4294967295"/>
            <p:extLst/>
          </p:nvPr>
        </p:nvGraphicFramePr>
        <p:xfrm>
          <a:off x="52274" y="-72376"/>
          <a:ext cx="9068113" cy="6931652"/>
        </p:xfrm>
        <a:graphic>
          <a:graphicData uri="http://schemas.openxmlformats.org/drawingml/2006/table">
            <a:tbl>
              <a:tblPr firstRow="1" bandRow="1">
                <a:tableStyleId>{BC89EF96-8CEA-46FF-86C4-4CE0E7609802}</a:tableStyleId>
              </a:tblPr>
              <a:tblGrid>
                <a:gridCol w="2800865">
                  <a:extLst>
                    <a:ext uri="{9D8B030D-6E8A-4147-A177-3AD203B41FA5}">
                      <a16:colId xmlns:a16="http://schemas.microsoft.com/office/drawing/2014/main" val="20000"/>
                    </a:ext>
                  </a:extLst>
                </a:gridCol>
                <a:gridCol w="3207415">
                  <a:extLst>
                    <a:ext uri="{9D8B030D-6E8A-4147-A177-3AD203B41FA5}">
                      <a16:colId xmlns:a16="http://schemas.microsoft.com/office/drawing/2014/main" val="20001"/>
                    </a:ext>
                  </a:extLst>
                </a:gridCol>
                <a:gridCol w="3059833">
                  <a:extLst>
                    <a:ext uri="{9D8B030D-6E8A-4147-A177-3AD203B41FA5}">
                      <a16:colId xmlns:a16="http://schemas.microsoft.com/office/drawing/2014/main" val="20002"/>
                    </a:ext>
                  </a:extLst>
                </a:gridCol>
              </a:tblGrid>
              <a:tr h="324831">
                <a:tc gridSpan="3">
                  <a:txBody>
                    <a:bodyPr/>
                    <a:lstStyle/>
                    <a:p>
                      <a:pPr algn="ctr"/>
                      <a:r>
                        <a:rPr lang="en-US" altLang="ja-JP" sz="2800" dirty="0"/>
                        <a:t>Differences between </a:t>
                      </a:r>
                      <a:r>
                        <a:rPr lang="en-US" altLang="ja-JP" sz="2800" u="sng" baseline="0" dirty="0">
                          <a:solidFill>
                            <a:srgbClr val="FF0000"/>
                          </a:solidFill>
                          <a:uFill>
                            <a:solidFill>
                              <a:srgbClr val="FF0000"/>
                            </a:solidFill>
                          </a:uFill>
                        </a:rPr>
                        <a:t>the</a:t>
                      </a:r>
                      <a:r>
                        <a:rPr lang="en-US" altLang="ja-JP" sz="2800" dirty="0"/>
                        <a:t> public and public </a:t>
                      </a:r>
                      <a:r>
                        <a:rPr lang="en-US" altLang="ja-JP" sz="1200" dirty="0"/>
                        <a:t>rev.10 by Jun Saito</a:t>
                      </a:r>
                      <a:r>
                        <a:rPr lang="ja-JP" altLang="en-US" sz="1200" dirty="0"/>
                        <a:t>　</a:t>
                      </a:r>
                      <a:r>
                        <a:rPr lang="en-US" altLang="ja-JP" sz="1200" dirty="0"/>
                        <a:t>20170616</a:t>
                      </a:r>
                      <a:endParaRPr kumimoji="1" lang="ja-JP" altLang="en-US" sz="1200" dirty="0"/>
                    </a:p>
                  </a:txBody>
                  <a:tcPr marL="0" marR="0" marT="0" marB="0">
                    <a:lnB w="5715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0"/>
                  </a:ext>
                </a:extLst>
              </a:tr>
              <a:tr h="383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n-lt"/>
                          <a:ea typeface="+mn-ea"/>
                          <a:cs typeface="+mn-cs"/>
                        </a:rPr>
                        <a:t>                                  sphere </a:t>
                      </a:r>
                      <a:br>
                        <a:rPr kumimoji="1" lang="en-US" altLang="ja-JP" sz="1800" b="1" i="0" u="none" strike="noStrike" kern="1200" cap="none" spc="0" normalizeH="0" baseline="0" noProof="0" dirty="0">
                          <a:ln>
                            <a:noFill/>
                          </a:ln>
                          <a:solidFill>
                            <a:prstClr val="black"/>
                          </a:solidFill>
                          <a:effectLst/>
                          <a:uLnTx/>
                          <a:uFillTx/>
                          <a:latin typeface="+mn-lt"/>
                          <a:ea typeface="+mn-ea"/>
                          <a:cs typeface="+mn-cs"/>
                        </a:rPr>
                      </a:br>
                      <a:r>
                        <a:rPr kumimoji="1" lang="en-US" altLang="ja-JP" sz="1800" b="1" i="0" u="none" strike="noStrike" kern="1200" cap="none" spc="0" normalizeH="0" baseline="0" noProof="0" dirty="0">
                          <a:ln>
                            <a:noFill/>
                          </a:ln>
                          <a:solidFill>
                            <a:prstClr val="black"/>
                          </a:solidFill>
                          <a:effectLst/>
                          <a:uLnTx/>
                          <a:uFillTx/>
                          <a:latin typeface="+mn-lt"/>
                          <a:ea typeface="+mn-ea"/>
                          <a:cs typeface="+mn-cs"/>
                        </a:rPr>
                        <a:t>       item</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57150" cap="flat" cmpd="sng" algn="ctr">
                      <a:solidFill>
                        <a:schemeClr val="tx1"/>
                      </a:solidFill>
                      <a:prstDash val="solid"/>
                      <a:round/>
                      <a:headEnd type="none" w="med" len="med"/>
                      <a:tailEnd type="none" w="med" len="med"/>
                    </a:lnTlToB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u="sng" dirty="0">
                          <a:solidFill>
                            <a:srgbClr val="FF0000"/>
                          </a:solidFill>
                        </a:rPr>
                        <a:t>the</a:t>
                      </a:r>
                      <a:r>
                        <a:rPr kumimoji="1" lang="en-US" altLang="ja-JP" b="1" dirty="0"/>
                        <a:t> public sphere </a:t>
                      </a:r>
                      <a:r>
                        <a:rPr kumimoji="1" lang="en-US" altLang="ja-JP" sz="1200" b="1" dirty="0"/>
                        <a:t>(non-state sphere)</a:t>
                      </a:r>
                      <a:endParaRPr kumimoji="1" lang="ja-JP" altLang="en-US" sz="1200"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public sphere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(state sphere)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95464">
                <a:tc>
                  <a:txBody>
                    <a:bodyPr/>
                    <a:lstStyle/>
                    <a:p>
                      <a:pPr algn="ctr"/>
                      <a:r>
                        <a:rPr kumimoji="1" lang="en-US" altLang="ja-JP" b="1" dirty="0"/>
                        <a:t>positive norm</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rights, righteousness</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legitimacy, justice as fairness</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472413">
                <a:tc>
                  <a:txBody>
                    <a:bodyPr/>
                    <a:lstStyle/>
                    <a:p>
                      <a:pPr algn="ctr"/>
                      <a:r>
                        <a:rPr kumimoji="1" lang="en-US" altLang="ja-JP" b="1" dirty="0"/>
                        <a:t>values</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t>inter-subjective</a:t>
                      </a:r>
                      <a:r>
                        <a:rPr kumimoji="1" lang="en-US" altLang="ja-JP" sz="1200" dirty="0"/>
                        <a:t> </a:t>
                      </a:r>
                      <a:r>
                        <a:rPr kumimoji="1" lang="en-US" altLang="ja-JP" sz="1800" dirty="0"/>
                        <a:t>values</a:t>
                      </a:r>
                    </a:p>
                    <a:p>
                      <a:pPr algn="ctr"/>
                      <a:r>
                        <a:rPr kumimoji="1" lang="en-US" altLang="ja-JP" sz="1200" dirty="0"/>
                        <a:t>common values</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objective values</a:t>
                      </a:r>
                    </a:p>
                    <a:p>
                      <a:pPr algn="ctr"/>
                      <a:r>
                        <a:rPr kumimoji="1" lang="en-US" altLang="ja-JP" sz="1200" dirty="0"/>
                        <a:t>worldly values</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97616">
                <a:tc>
                  <a:txBody>
                    <a:bodyPr/>
                    <a:lstStyle/>
                    <a:p>
                      <a:pPr algn="ctr"/>
                      <a:r>
                        <a:rPr kumimoji="1" lang="en-US" altLang="ja-JP" b="1" dirty="0"/>
                        <a:t>negative norm</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sin</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guilt</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97616">
                <a:tc>
                  <a:txBody>
                    <a:bodyPr/>
                    <a:lstStyle/>
                    <a:p>
                      <a:pPr algn="ctr"/>
                      <a:r>
                        <a:rPr kumimoji="1" lang="en-US" altLang="ja-JP" b="1" dirty="0"/>
                        <a:t>rule</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law(Recht), consciousness, faith</a:t>
                      </a:r>
                    </a:p>
                    <a:p>
                      <a:pPr algn="ctr"/>
                      <a:r>
                        <a:rPr kumimoji="1" lang="en-US" altLang="ja-JP" sz="1100" dirty="0"/>
                        <a:t>natural law</a:t>
                      </a:r>
                      <a:endParaRPr kumimoji="1" lang="ja-JP" altLang="en-US" sz="11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the law(Gesetz)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positive law</a:t>
                      </a:r>
                      <a:endParaRPr kumimoji="1" lang="ja-JP" altLang="en-US" sz="11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97616">
                <a:tc>
                  <a:txBody>
                    <a:bodyPr/>
                    <a:lstStyle/>
                    <a:p>
                      <a:pPr algn="ctr"/>
                      <a:r>
                        <a:rPr kumimoji="1" lang="en-US" altLang="ja-JP" b="1" dirty="0"/>
                        <a:t>flexibility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freedom</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liberty</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456666">
                <a:tc>
                  <a:txBody>
                    <a:bodyPr/>
                    <a:lstStyle/>
                    <a:p>
                      <a:pPr algn="ctr"/>
                      <a:r>
                        <a:rPr kumimoji="1" lang="en-US" altLang="ja-JP" b="1" dirty="0"/>
                        <a:t>responsibility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moral responsibility</a:t>
                      </a:r>
                    </a:p>
                    <a:p>
                      <a:pPr algn="ctr"/>
                      <a:r>
                        <a:rPr kumimoji="1" lang="en-US" altLang="ja-JP" sz="1100" dirty="0"/>
                        <a:t>a greater sense of responsibility for the common good</a:t>
                      </a:r>
                      <a:endParaRPr kumimoji="1" lang="ja-JP" altLang="en-US" sz="11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legal compliance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566896">
                <a:tc>
                  <a:txBody>
                    <a:bodyPr/>
                    <a:lstStyle/>
                    <a:p>
                      <a:pPr algn="ctr"/>
                      <a:r>
                        <a:rPr kumimoji="1" lang="en-US" altLang="ja-JP" b="1" dirty="0"/>
                        <a:t>sovereign</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u="sng" dirty="0">
                          <a:solidFill>
                            <a:srgbClr val="FF0000"/>
                          </a:solidFill>
                        </a:rPr>
                        <a:t>the</a:t>
                      </a:r>
                      <a:r>
                        <a:rPr kumimoji="1" lang="en-US" altLang="ja-JP" dirty="0"/>
                        <a:t> people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200" dirty="0"/>
                        <a:t>While due regard should be payed to the sovereignty of each nation, enforceable international agreements are urgently needed.</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97616">
                <a:tc>
                  <a:txBody>
                    <a:bodyPr/>
                    <a:lstStyle/>
                    <a:p>
                      <a:pPr algn="ctr"/>
                      <a:r>
                        <a:rPr kumimoji="1" lang="en-US" altLang="ja-JP" b="1" dirty="0"/>
                        <a:t>enforceability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unforced force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coercive force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r h="297616">
                <a:tc>
                  <a:txBody>
                    <a:bodyPr/>
                    <a:lstStyle/>
                    <a:p>
                      <a:pPr algn="ctr"/>
                      <a:r>
                        <a:rPr kumimoji="1" lang="en-US" altLang="ja-JP" b="1" dirty="0"/>
                        <a:t>aim</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the</a:t>
                      </a:r>
                      <a:r>
                        <a:rPr kumimoji="1" lang="ja-JP" altLang="en-US" baseline="0" dirty="0"/>
                        <a:t> </a:t>
                      </a:r>
                      <a:r>
                        <a:rPr kumimoji="1" lang="en-US" altLang="ja-JP" baseline="0" dirty="0"/>
                        <a:t>common good</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public welfare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97616">
                <a:tc>
                  <a:txBody>
                    <a:bodyPr/>
                    <a:lstStyle/>
                    <a:p>
                      <a:pPr algn="ctr"/>
                      <a:r>
                        <a:rPr kumimoji="1" lang="en-US" altLang="ja-JP" b="1" dirty="0"/>
                        <a:t>military conscription</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conscientiously objectionable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mandatory</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1"/>
                  </a:ext>
                </a:extLst>
              </a:tr>
              <a:tr h="297616">
                <a:tc>
                  <a:txBody>
                    <a:bodyPr/>
                    <a:lstStyle/>
                    <a:p>
                      <a:pPr algn="ctr"/>
                      <a:r>
                        <a:rPr kumimoji="1" lang="en-US" altLang="ja-JP" b="1" dirty="0"/>
                        <a:t>goods &amp; service evaluation</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equity as between </a:t>
                      </a:r>
                      <a:r>
                        <a:rPr kumimoji="1" lang="en-US" altLang="ja-JP" u="sng" dirty="0">
                          <a:solidFill>
                            <a:srgbClr val="FF0000"/>
                          </a:solidFill>
                        </a:rPr>
                        <a:t>the</a:t>
                      </a:r>
                      <a:r>
                        <a:rPr kumimoji="1" lang="en-US" altLang="ja-JP" dirty="0"/>
                        <a:t> partners</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fair market value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2"/>
                  </a:ext>
                </a:extLst>
              </a:tr>
              <a:tr h="297616">
                <a:tc>
                  <a:txBody>
                    <a:bodyPr/>
                    <a:lstStyle/>
                    <a:p>
                      <a:pPr algn="ctr"/>
                      <a:r>
                        <a:rPr kumimoji="1" lang="en-US" altLang="ja-JP" b="1" dirty="0"/>
                        <a:t>currency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virtual currency</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state fiat money</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3"/>
                  </a:ext>
                </a:extLst>
              </a:tr>
              <a:tr h="2976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contract flexibility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freedom of contract</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liberty of contract</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4"/>
                  </a:ext>
                </a:extLst>
              </a:tr>
              <a:tr h="297616">
                <a:tc>
                  <a:txBody>
                    <a:bodyPr/>
                    <a:lstStyle/>
                    <a:p>
                      <a:pPr algn="ctr"/>
                      <a:r>
                        <a:rPr kumimoji="1" lang="en-US" altLang="ja-JP" b="1" dirty="0"/>
                        <a:t>fruit of economy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the good</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the useful</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5"/>
                  </a:ext>
                </a:extLst>
              </a:tr>
              <a:tr h="297616">
                <a:tc>
                  <a:txBody>
                    <a:bodyPr/>
                    <a:lstStyle/>
                    <a:p>
                      <a:pPr algn="ctr"/>
                      <a:r>
                        <a:rPr kumimoji="1" lang="en-US" altLang="ja-JP" b="1" dirty="0"/>
                        <a:t>business organization</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partnership</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corporate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6"/>
                  </a:ext>
                </a:extLst>
              </a:tr>
              <a:tr h="472413">
                <a:tc>
                  <a:txBody>
                    <a:bodyPr/>
                    <a:lstStyle/>
                    <a:p>
                      <a:pPr algn="ctr"/>
                      <a:r>
                        <a:rPr kumimoji="1" lang="en-US" altLang="ja-JP" b="1" dirty="0"/>
                        <a:t>business accounting</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t>collectively proper accounting</a:t>
                      </a:r>
                    </a:p>
                    <a:p>
                      <a:pPr algn="ctr"/>
                      <a:r>
                        <a:rPr kumimoji="1" lang="en-US" altLang="ja-JP" sz="1200" dirty="0"/>
                        <a:t>freedom of accounting</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mandatory accrual accounting</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7"/>
                  </a:ext>
                </a:extLst>
              </a:tr>
              <a:tr h="148219">
                <a:tc>
                  <a:txBody>
                    <a:bodyPr/>
                    <a:lstStyle/>
                    <a:p>
                      <a:pPr algn="ctr"/>
                      <a:r>
                        <a:rPr kumimoji="1" lang="en-US" altLang="ja-JP" b="1" dirty="0"/>
                        <a:t>corporate income tax</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dirty="0"/>
                        <a:t>naturally exempted</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coercively levied</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8"/>
                  </a:ext>
                </a:extLst>
              </a:tr>
            </a:tbl>
          </a:graphicData>
        </a:graphic>
      </p:graphicFrame>
      <p:sp>
        <p:nvSpPr>
          <p:cNvPr id="3" name="スライド番号プレースホルダー 2">
            <a:extLst>
              <a:ext uri="{FF2B5EF4-FFF2-40B4-BE49-F238E27FC236}">
                <a16:creationId xmlns:a16="http://schemas.microsoft.com/office/drawing/2014/main" id="{1414C89B-AE68-463C-9806-CC534794DD93}"/>
              </a:ext>
            </a:extLst>
          </p:cNvPr>
          <p:cNvSpPr>
            <a:spLocks noGrp="1"/>
          </p:cNvSpPr>
          <p:nvPr>
            <p:ph type="sldNum" sz="quarter" idx="12"/>
          </p:nvPr>
        </p:nvSpPr>
        <p:spPr/>
        <p:txBody>
          <a:bodyPr/>
          <a:lstStyle/>
          <a:p>
            <a:fld id="{E7BB4546-072A-4295-8667-A3519A533463}" type="slidenum">
              <a:rPr kumimoji="1" lang="ja-JP" altLang="en-US" smtClean="0"/>
              <a:t>11</a:t>
            </a:fld>
            <a:endParaRPr kumimoji="1" lang="ja-JP" altLang="en-US"/>
          </a:p>
        </p:txBody>
      </p:sp>
    </p:spTree>
    <p:extLst>
      <p:ext uri="{BB962C8B-B14F-4D97-AF65-F5344CB8AC3E}">
        <p14:creationId xmlns:p14="http://schemas.microsoft.com/office/powerpoint/2010/main" val="212133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4294967295"/>
            <p:extLst/>
          </p:nvPr>
        </p:nvGraphicFramePr>
        <p:xfrm>
          <a:off x="36473" y="-77569"/>
          <a:ext cx="9068113" cy="6926994"/>
        </p:xfrm>
        <a:graphic>
          <a:graphicData uri="http://schemas.openxmlformats.org/drawingml/2006/table">
            <a:tbl>
              <a:tblPr firstRow="1" bandRow="1">
                <a:tableStyleId>{BC89EF96-8CEA-46FF-86C4-4CE0E7609802}</a:tableStyleId>
              </a:tblPr>
              <a:tblGrid>
                <a:gridCol w="2116678">
                  <a:extLst>
                    <a:ext uri="{9D8B030D-6E8A-4147-A177-3AD203B41FA5}">
                      <a16:colId xmlns:a16="http://schemas.microsoft.com/office/drawing/2014/main" val="20000"/>
                    </a:ext>
                  </a:extLst>
                </a:gridCol>
                <a:gridCol w="3377833">
                  <a:extLst>
                    <a:ext uri="{9D8B030D-6E8A-4147-A177-3AD203B41FA5}">
                      <a16:colId xmlns:a16="http://schemas.microsoft.com/office/drawing/2014/main" val="20001"/>
                    </a:ext>
                  </a:extLst>
                </a:gridCol>
                <a:gridCol w="3573602">
                  <a:extLst>
                    <a:ext uri="{9D8B030D-6E8A-4147-A177-3AD203B41FA5}">
                      <a16:colId xmlns:a16="http://schemas.microsoft.com/office/drawing/2014/main" val="20002"/>
                    </a:ext>
                  </a:extLst>
                </a:gridCol>
              </a:tblGrid>
              <a:tr h="345583">
                <a:tc gridSpan="3">
                  <a:txBody>
                    <a:bodyPr/>
                    <a:lstStyle/>
                    <a:p>
                      <a:pPr algn="ctr"/>
                      <a:r>
                        <a:rPr lang="en-US" altLang="ja-JP" sz="2400" dirty="0"/>
                        <a:t>Ethical Differences  </a:t>
                      </a:r>
                      <a:r>
                        <a:rPr lang="en-US" altLang="ja-JP" sz="1200" dirty="0"/>
                        <a:t>rev.1(20180406), rev.7 by Jun Saito</a:t>
                      </a:r>
                      <a:r>
                        <a:rPr lang="ja-JP" altLang="en-US" sz="1200" dirty="0"/>
                        <a:t>　</a:t>
                      </a:r>
                      <a:r>
                        <a:rPr lang="en-US" altLang="ja-JP" sz="1200" dirty="0"/>
                        <a:t>20180501</a:t>
                      </a:r>
                      <a:endParaRPr kumimoji="1" lang="ja-JP" altLang="en-US" sz="1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0"/>
                  </a:ext>
                </a:extLst>
              </a:tr>
              <a:tr h="538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n-lt"/>
                          <a:ea typeface="+mn-ea"/>
                          <a:cs typeface="+mn-cs"/>
                        </a:rPr>
                        <a:t>                          ethics </a:t>
                      </a:r>
                      <a:br>
                        <a:rPr kumimoji="1" lang="en-US" altLang="ja-JP" sz="1800" b="1" i="0" u="none" strike="noStrike" kern="1200" cap="none" spc="0" normalizeH="0" baseline="0" noProof="0" dirty="0">
                          <a:ln>
                            <a:noFill/>
                          </a:ln>
                          <a:solidFill>
                            <a:prstClr val="black"/>
                          </a:solidFill>
                          <a:effectLst/>
                          <a:uLnTx/>
                          <a:uFillTx/>
                          <a:latin typeface="+mn-lt"/>
                          <a:ea typeface="+mn-ea"/>
                          <a:cs typeface="+mn-cs"/>
                        </a:rPr>
                      </a:br>
                      <a:r>
                        <a:rPr kumimoji="1" lang="en-US" altLang="ja-JP" sz="1800" b="1" i="0" u="none" strike="noStrike" kern="1200" cap="none" spc="0" normalizeH="0" baseline="0" noProof="0" dirty="0">
                          <a:ln>
                            <a:noFill/>
                          </a:ln>
                          <a:solidFill>
                            <a:prstClr val="black"/>
                          </a:solidFill>
                          <a:effectLst/>
                          <a:uLnTx/>
                          <a:uFillTx/>
                          <a:latin typeface="+mn-lt"/>
                          <a:ea typeface="+mn-ea"/>
                          <a:cs typeface="+mn-cs"/>
                        </a:rPr>
                        <a:t>       item</a:t>
                      </a:r>
                      <a:endParaRPr kumimoji="1" lang="ja-JP" altLang="en-US"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57150" cap="flat" cmpd="sng" algn="ctr">
                      <a:solidFill>
                        <a:schemeClr val="tx1"/>
                      </a:solidFill>
                      <a:prstDash val="solid"/>
                      <a:round/>
                      <a:headEnd type="none" w="med" len="med"/>
                      <a:tailEnd type="none" w="med" len="med"/>
                    </a:lnTlToB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virtue ethics </a:t>
                      </a:r>
                      <a:r>
                        <a:rPr kumimoji="1" lang="en-US" altLang="ja-JP" sz="1200" b="1" dirty="0"/>
                        <a:t>(</a:t>
                      </a:r>
                      <a:r>
                        <a:rPr kumimoji="1" lang="ja-JP" altLang="en-US" sz="1200" b="1" dirty="0"/>
                        <a:t>徳倫理</a:t>
                      </a:r>
                      <a:r>
                        <a:rPr kumimoji="1" lang="en-US" altLang="ja-JP" sz="1200" b="1" dirty="0"/>
                        <a:t>)</a:t>
                      </a:r>
                      <a:endParaRPr kumimoji="1" lang="ja-JP" altLang="en-US" sz="1200"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utilitarian ethics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功利主義倫理</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89974">
                <a:tc>
                  <a:txBody>
                    <a:bodyPr/>
                    <a:lstStyle/>
                    <a:p>
                      <a:pPr algn="ctr"/>
                      <a:r>
                        <a:rPr kumimoji="1" lang="en-US" altLang="ja-JP" b="1" dirty="0"/>
                        <a:t>the subjective</a:t>
                      </a:r>
                      <a:r>
                        <a:rPr kumimoji="1" lang="ja-JP" altLang="en-US" b="1" dirty="0"/>
                        <a:t>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主体</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each person’s conscience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各人の良心</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legality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罪刑法定主義</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448705">
                <a:tc>
                  <a:txBody>
                    <a:bodyPr/>
                    <a:lstStyle/>
                    <a:p>
                      <a:pPr algn="ctr"/>
                      <a:r>
                        <a:rPr kumimoji="1" lang="en-US" altLang="ja-JP" b="1" dirty="0"/>
                        <a:t>forum </a:t>
                      </a:r>
                      <a:r>
                        <a:rPr kumimoji="1" lang="en-US" altLang="ja-JP" sz="1200" b="1" dirty="0"/>
                        <a:t>(</a:t>
                      </a:r>
                      <a:r>
                        <a:rPr kumimoji="1" lang="ja-JP" altLang="en-US" sz="1200" b="1" dirty="0"/>
                        <a:t>法廷</a:t>
                      </a:r>
                      <a:r>
                        <a:rPr kumimoji="1" lang="en-US" altLang="ja-JP" sz="1200" b="1" dirty="0"/>
                        <a:t>)</a:t>
                      </a:r>
                      <a:endParaRPr kumimoji="1" lang="ja-JP" altLang="en-US" sz="1200"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hlinkClick r:id="rId3"/>
                        </a:rPr>
                        <a:t>Internal</a:t>
                      </a:r>
                      <a:r>
                        <a:rPr kumimoji="1" lang="ja-JP" altLang="en-US" sz="1800" dirty="0">
                          <a:hlinkClick r:id="rId3"/>
                        </a:rPr>
                        <a:t> </a:t>
                      </a:r>
                      <a:r>
                        <a:rPr kumimoji="1" lang="en-US" altLang="ja-JP" sz="1800" dirty="0">
                          <a:hlinkClick r:id="rId3"/>
                        </a:rPr>
                        <a:t>forum</a:t>
                      </a:r>
                      <a:r>
                        <a:rPr kumimoji="1" lang="en-US" altLang="ja-JP" sz="1800" dirty="0"/>
                        <a:t>, </a:t>
                      </a:r>
                      <a:r>
                        <a:rPr kumimoji="1" lang="en-US" altLang="ja-JP" sz="1200" dirty="0"/>
                        <a:t>where </a:t>
                      </a:r>
                    </a:p>
                    <a:p>
                      <a:pPr algn="ctr"/>
                      <a:r>
                        <a:rPr kumimoji="1" lang="en-US" altLang="ja-JP" sz="1200" dirty="0">
                          <a:solidFill>
                            <a:srgbClr val="FF0000"/>
                          </a:solidFill>
                        </a:rPr>
                        <a:t>an</a:t>
                      </a:r>
                      <a:r>
                        <a:rPr kumimoji="1" lang="en-US" altLang="ja-JP" sz="1200" dirty="0"/>
                        <a:t> act of governance is made without publicity</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external forum, </a:t>
                      </a:r>
                      <a:r>
                        <a:rPr kumimoji="1" lang="en-US" altLang="ja-JP" sz="1200" dirty="0"/>
                        <a:t>where </a:t>
                      </a:r>
                    </a:p>
                    <a:p>
                      <a:pPr algn="ctr"/>
                      <a:r>
                        <a:rPr kumimoji="1" lang="en-US" altLang="ja-JP" sz="1200" dirty="0">
                          <a:solidFill>
                            <a:srgbClr val="FF0000"/>
                          </a:solidFill>
                        </a:rPr>
                        <a:t>the</a:t>
                      </a:r>
                      <a:r>
                        <a:rPr kumimoji="1" lang="en-US" altLang="ja-JP" sz="1200" dirty="0"/>
                        <a:t> act is public and verifiable</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73117">
                <a:tc>
                  <a:txBody>
                    <a:bodyPr/>
                    <a:lstStyle/>
                    <a:p>
                      <a:pPr algn="ctr"/>
                      <a:r>
                        <a:rPr kumimoji="1" lang="en-US" altLang="ja-JP" b="1" dirty="0"/>
                        <a:t>conflict </a:t>
                      </a:r>
                      <a:r>
                        <a:rPr kumimoji="1" lang="ja-JP" altLang="en-US" sz="1200" b="1" dirty="0"/>
                        <a:t>（葛藤）</a:t>
                      </a: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hlinkClick r:id="rId4"/>
                        </a:rPr>
                        <a:t>both interpersonal and </a:t>
                      </a:r>
                    </a:p>
                    <a:p>
                      <a:pPr algn="ctr"/>
                      <a:r>
                        <a:rPr kumimoji="1" lang="en-US" altLang="ja-JP" sz="1600" dirty="0">
                          <a:hlinkClick r:id="rId4"/>
                        </a:rPr>
                        <a:t>intrapersonal </a:t>
                      </a:r>
                      <a:endParaRPr kumimoji="1" lang="ja-JP" altLang="en-US" sz="16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none in the best-case scenario</a:t>
                      </a:r>
                    </a:p>
                    <a:p>
                      <a:pPr algn="ctr"/>
                      <a:r>
                        <a:rPr kumimoji="1" lang="ja-JP" altLang="en-US" sz="1200" dirty="0"/>
                        <a:t>シナリオ通り上手くいくならば、起こらない</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1196546">
                <a:tc>
                  <a:txBody>
                    <a:bodyPr/>
                    <a:lstStyle/>
                    <a:p>
                      <a:pPr algn="ctr"/>
                      <a:r>
                        <a:rPr kumimoji="1" lang="en-US" altLang="ja-JP" b="1" dirty="0"/>
                        <a:t>principle </a:t>
                      </a:r>
                      <a:r>
                        <a:rPr kumimoji="1" lang="en-US" altLang="ja-JP" sz="1200" b="1" dirty="0"/>
                        <a:t>(</a:t>
                      </a:r>
                      <a:r>
                        <a:rPr kumimoji="1" lang="ja-JP" altLang="en-US" sz="1200" b="1" dirty="0"/>
                        <a:t>原則</a:t>
                      </a:r>
                      <a:r>
                        <a:rPr kumimoji="1" lang="en-US" altLang="ja-JP" sz="1200" b="1" dirty="0"/>
                        <a:t>)</a:t>
                      </a:r>
                      <a:endParaRPr kumimoji="1" lang="ja-JP" altLang="en-US" sz="1200"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t>An action is </a:t>
                      </a:r>
                      <a:r>
                        <a:rPr kumimoji="1" lang="en-US" altLang="ja-JP" sz="1200" dirty="0">
                          <a:solidFill>
                            <a:srgbClr val="FF0000"/>
                          </a:solidFill>
                        </a:rPr>
                        <a:t>right</a:t>
                      </a:r>
                      <a:r>
                        <a:rPr kumimoji="1" lang="en-US" altLang="ja-JP" sz="1200" dirty="0"/>
                        <a:t> if and only if </a:t>
                      </a:r>
                    </a:p>
                    <a:p>
                      <a:pPr algn="ctr"/>
                      <a:r>
                        <a:rPr kumimoji="1" lang="en-US" altLang="ja-JP" sz="1200" dirty="0"/>
                        <a:t>it is what a virtuous </a:t>
                      </a:r>
                      <a:r>
                        <a:rPr kumimoji="1" lang="en-US" altLang="ja-JP" sz="1200" dirty="0">
                          <a:solidFill>
                            <a:srgbClr val="FF0000"/>
                          </a:solidFill>
                        </a:rPr>
                        <a:t>agent</a:t>
                      </a:r>
                      <a:r>
                        <a:rPr kumimoji="1" lang="en-US" altLang="ja-JP" sz="1200" dirty="0"/>
                        <a:t> would characteristically </a:t>
                      </a:r>
                    </a:p>
                    <a:p>
                      <a:pPr algn="ctr"/>
                      <a:r>
                        <a:rPr kumimoji="1" lang="en-US" altLang="ja-JP" sz="1200" dirty="0"/>
                        <a:t>&lt;i.e. acting  in character&gt; do in the circumstances.</a:t>
                      </a:r>
                    </a:p>
                    <a:p>
                      <a:pPr algn="ctr"/>
                      <a:r>
                        <a:rPr kumimoji="1" lang="ja-JP" altLang="en-US" sz="1100" dirty="0"/>
                        <a:t>行為は、もし有徳な</a:t>
                      </a:r>
                      <a:r>
                        <a:rPr kumimoji="1" lang="ja-JP" altLang="en-US" sz="1100" dirty="0">
                          <a:solidFill>
                            <a:srgbClr val="FF0000"/>
                          </a:solidFill>
                        </a:rPr>
                        <a:t>行為者</a:t>
                      </a:r>
                      <a:r>
                        <a:rPr kumimoji="1" lang="ja-JP" altLang="en-US" sz="1100" dirty="0"/>
                        <a:t>が当該状況にあるならば</a:t>
                      </a:r>
                      <a:endParaRPr kumimoji="1" lang="en-US" altLang="ja-JP" sz="1100" dirty="0"/>
                    </a:p>
                    <a:p>
                      <a:pPr algn="ctr"/>
                      <a:r>
                        <a:rPr kumimoji="1" lang="ja-JP" altLang="en-US" sz="1100" dirty="0"/>
                        <a:t>なすであろう、有徳な</a:t>
                      </a:r>
                      <a:r>
                        <a:rPr kumimoji="1" lang="ja-JP" altLang="en-US" sz="1100" dirty="0">
                          <a:solidFill>
                            <a:schemeClr val="tx1"/>
                          </a:solidFill>
                        </a:rPr>
                        <a:t>人</a:t>
                      </a:r>
                      <a:r>
                        <a:rPr kumimoji="1" lang="ja-JP" altLang="en-US" sz="1100" dirty="0"/>
                        <a:t>らしい（つまりその人柄に</a:t>
                      </a:r>
                      <a:endParaRPr kumimoji="1" lang="en-US" altLang="ja-JP" sz="1100" dirty="0"/>
                    </a:p>
                    <a:p>
                      <a:pPr algn="ctr"/>
                      <a:r>
                        <a:rPr kumimoji="1" lang="ja-JP" altLang="en-US" sz="1100" dirty="0"/>
                        <a:t>ふさわしい）行為である時、またその場合に限り、</a:t>
                      </a:r>
                      <a:r>
                        <a:rPr kumimoji="1" lang="ja-JP" altLang="en-US" sz="1100" dirty="0">
                          <a:solidFill>
                            <a:srgbClr val="FF0000"/>
                          </a:solidFill>
                        </a:rPr>
                        <a:t>正しい</a:t>
                      </a:r>
                      <a:r>
                        <a:rPr kumimoji="1" lang="ja-JP" altLang="en-US" sz="1100" dirty="0"/>
                        <a:t>。</a:t>
                      </a:r>
                      <a:endParaRPr kumimoji="1" lang="en-US" altLang="ja-JP" sz="1100" dirty="0"/>
                    </a:p>
                    <a:p>
                      <a:pPr algn="ctr"/>
                      <a:r>
                        <a:rPr kumimoji="1" lang="ja-JP" altLang="en-US" sz="1100" dirty="0"/>
                        <a:t>（ロザリンド・ハーストハウス</a:t>
                      </a:r>
                      <a:r>
                        <a:rPr kumimoji="1" lang="en-US" altLang="ja-JP" sz="1100" dirty="0">
                          <a:hlinkClick r:id="rId5"/>
                        </a:rPr>
                        <a:t>『</a:t>
                      </a:r>
                      <a:r>
                        <a:rPr kumimoji="1" lang="ja-JP" altLang="en-US" sz="1100" dirty="0">
                          <a:hlinkClick r:id="rId5"/>
                        </a:rPr>
                        <a:t>徳倫理学について</a:t>
                      </a:r>
                      <a:r>
                        <a:rPr kumimoji="1" lang="en-US" altLang="ja-JP" sz="1100" dirty="0">
                          <a:hlinkClick r:id="rId5"/>
                        </a:rPr>
                        <a:t>』</a:t>
                      </a:r>
                      <a:r>
                        <a:rPr kumimoji="1" lang="en-US" altLang="ja-JP" sz="1100" dirty="0"/>
                        <a:t>42</a:t>
                      </a:r>
                      <a:r>
                        <a:rPr kumimoji="1" lang="ja-JP" altLang="en-US" sz="1100" dirty="0"/>
                        <a:t>頁）</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400" dirty="0"/>
                        <a:t>the greatest happiness of the greatest number</a:t>
                      </a:r>
                    </a:p>
                    <a:p>
                      <a:pPr algn="ctr"/>
                      <a:r>
                        <a:rPr kumimoji="1" lang="ja-JP" altLang="en-US" sz="1400" dirty="0"/>
                        <a:t>最大多数の最大幸福</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897410">
                <a:tc>
                  <a:txBody>
                    <a:bodyPr/>
                    <a:lstStyle/>
                    <a:p>
                      <a:pPr algn="ctr"/>
                      <a:r>
                        <a:rPr kumimoji="1" lang="en-US" altLang="ja-JP" b="1" dirty="0"/>
                        <a:t>economy</a:t>
                      </a:r>
                      <a:r>
                        <a:rPr kumimoji="1" lang="ja-JP" altLang="en-US" sz="1200" b="1" dirty="0"/>
                        <a:t>（経済）</a:t>
                      </a: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hlinkClick r:id="rId6"/>
                        </a:rPr>
                        <a:t>distributism</a:t>
                      </a:r>
                      <a:r>
                        <a:rPr kumimoji="1" lang="en-US" altLang="ja-JP" dirty="0"/>
                        <a:t>, </a:t>
                      </a:r>
                      <a:r>
                        <a:rPr kumimoji="1" lang="en-US" altLang="ja-JP" sz="1800" dirty="0">
                          <a:hlinkClick r:id="rId7"/>
                        </a:rPr>
                        <a:t>virtue economics</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n-lt"/>
                          <a:ea typeface="+mn-ea"/>
                          <a:cs typeface="+mn-cs"/>
                          <a:hlinkClick r:id="rId8"/>
                        </a:rPr>
                        <a:t>economics for the common good</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050" b="0" i="0" u="none" strike="noStrike" kern="1200" cap="none" spc="0" normalizeH="0" baseline="0" noProof="0" dirty="0">
                          <a:ln>
                            <a:noFill/>
                          </a:ln>
                          <a:solidFill>
                            <a:prstClr val="black"/>
                          </a:solidFill>
                          <a:effectLst/>
                          <a:uLnTx/>
                          <a:uFillTx/>
                          <a:latin typeface="+mn-lt"/>
                          <a:ea typeface="+mn-ea"/>
                          <a:cs typeface="+mn-cs"/>
                          <a:hlinkClick r:id="rId9"/>
                        </a:rPr>
                        <a:t>共通</a:t>
                      </a:r>
                      <a:r>
                        <a:rPr kumimoji="1" lang="ja-JP" altLang="en-US" sz="1050" b="0" i="0" u="none" strike="noStrike" kern="1200" cap="none" spc="0" normalizeH="0" baseline="0" noProof="0" dirty="0">
                          <a:ln>
                            <a:noFill/>
                          </a:ln>
                          <a:solidFill>
                            <a:srgbClr val="FF0000"/>
                          </a:solidFill>
                          <a:effectLst/>
                          <a:uLnTx/>
                          <a:uFillTx/>
                          <a:latin typeface="+mn-lt"/>
                          <a:ea typeface="+mn-ea"/>
                          <a:cs typeface="+mn-cs"/>
                          <a:hlinkClick r:id="rId9"/>
                        </a:rPr>
                        <a:t>善</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の経済）</a:t>
                      </a:r>
                      <a:endParaRPr kumimoji="1" lang="en-US" altLang="ja-JP" sz="1050" b="0" i="0" u="none" strike="noStrike" kern="1200" cap="none" spc="0" normalizeH="0" baseline="0" noProof="0" dirty="0">
                        <a:ln>
                          <a:noFill/>
                        </a:ln>
                        <a:solidFill>
                          <a:prstClr val="black"/>
                        </a:solidFill>
                        <a:effectLst/>
                        <a:uLnTx/>
                        <a:uFillTx/>
                        <a:latin typeface="+mn-lt"/>
                        <a:ea typeface="+mn-ea"/>
                        <a:cs typeface="+mn-cs"/>
                      </a:endParaRPr>
                    </a:p>
                    <a:p>
                      <a:pPr algn="ctr"/>
                      <a:r>
                        <a:rPr kumimoji="1" lang="en-US" altLang="ja-JP" sz="1400" dirty="0"/>
                        <a:t>voluntary economy</a:t>
                      </a:r>
                      <a:r>
                        <a:rPr kumimoji="1" lang="ja-JP" altLang="en-US" sz="1050" dirty="0"/>
                        <a:t>（自発経済）</a:t>
                      </a:r>
                      <a:endParaRPr kumimoji="1" lang="en-US" altLang="ja-JP" sz="1050" dirty="0"/>
                    </a:p>
                    <a:p>
                      <a:pPr algn="ctr"/>
                      <a:r>
                        <a:rPr kumimoji="1" lang="en-US" altLang="ja-JP" sz="1400" dirty="0"/>
                        <a:t>aiming for sustainable </a:t>
                      </a:r>
                      <a:r>
                        <a:rPr kumimoji="1" lang="en-US" altLang="ja-JP" sz="1400" b="0" dirty="0"/>
                        <a:t>economy</a:t>
                      </a:r>
                      <a:r>
                        <a:rPr kumimoji="1" lang="en-US" altLang="ja-JP" sz="1400" b="1" baseline="0" dirty="0"/>
                        <a:t> </a:t>
                      </a:r>
                      <a:r>
                        <a:rPr kumimoji="1" lang="ja-JP" altLang="en-US" sz="1050" baseline="0" dirty="0"/>
                        <a:t>（持続可能経済）</a:t>
                      </a:r>
                      <a:endParaRPr kumimoji="1" lang="en-US" altLang="ja-JP" sz="1050" baseline="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maximizing the sum of utilities  </a:t>
                      </a:r>
                    </a:p>
                    <a:p>
                      <a:pPr algn="ctr"/>
                      <a:r>
                        <a:rPr kumimoji="1" lang="ja-JP" altLang="en-US" sz="1400" dirty="0"/>
                        <a:t> </a:t>
                      </a:r>
                      <a:r>
                        <a:rPr kumimoji="1" lang="ja-JP" altLang="en-US" sz="1050" dirty="0"/>
                        <a:t>（</a:t>
                      </a:r>
                      <a:r>
                        <a:rPr kumimoji="1" lang="ja-JP" altLang="en-US" sz="1050" dirty="0">
                          <a:solidFill>
                            <a:srgbClr val="FF0000"/>
                          </a:solidFill>
                          <a:hlinkClick r:id="rId10"/>
                        </a:rPr>
                        <a:t>効用</a:t>
                      </a:r>
                      <a:r>
                        <a:rPr kumimoji="1" lang="ja-JP" altLang="en-US" sz="1050" dirty="0"/>
                        <a:t>の総和の最大化）</a:t>
                      </a:r>
                      <a:endParaRPr kumimoji="1" lang="en-US" altLang="ja-JP" sz="1050" dirty="0"/>
                    </a:p>
                    <a:p>
                      <a:pPr algn="ctr"/>
                      <a:r>
                        <a:rPr kumimoji="1" lang="en-US" altLang="ja-JP" sz="1400" dirty="0"/>
                        <a:t>command economy</a:t>
                      </a:r>
                      <a:r>
                        <a:rPr kumimoji="1" lang="ja-JP" altLang="en-US" sz="1050" dirty="0"/>
                        <a:t>（管理経済）</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n-lt"/>
                          <a:ea typeface="+mn-ea"/>
                          <a:cs typeface="+mn-cs"/>
                        </a:rPr>
                        <a:t>however, hit-or-miss economy</a:t>
                      </a:r>
                      <a:r>
                        <a:rPr kumimoji="1" lang="en-US" altLang="ja-JP" sz="14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（行き当たりばったり）</a:t>
                      </a:r>
                      <a:endParaRPr kumimoji="1" lang="en-US" altLang="ja-JP" sz="105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5384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n-lt"/>
                          <a:ea typeface="+mn-ea"/>
                          <a:cs typeface="+mn-cs"/>
                        </a:rPr>
                        <a:t>a human existence</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t>a </a:t>
                      </a:r>
                      <a:r>
                        <a:rPr kumimoji="1" lang="en-US" altLang="ja-JP" sz="1400" dirty="0">
                          <a:solidFill>
                            <a:srgbClr val="FF0000"/>
                          </a:solidFill>
                        </a:rPr>
                        <a:t>saint</a:t>
                      </a:r>
                      <a:r>
                        <a:rPr kumimoji="1" lang="en-US" altLang="ja-JP" sz="1400" dirty="0"/>
                        <a:t>, one of </a:t>
                      </a:r>
                      <a:r>
                        <a:rPr kumimoji="1" lang="en-US" altLang="ja-JP" sz="1400" dirty="0">
                          <a:solidFill>
                            <a:srgbClr val="FF0000"/>
                          </a:solidFill>
                        </a:rPr>
                        <a:t>complementary virtues</a:t>
                      </a:r>
                      <a:r>
                        <a:rPr kumimoji="1" lang="en-US" altLang="ja-JP" sz="1400" dirty="0"/>
                        <a:t>, or one having</a:t>
                      </a:r>
                      <a:r>
                        <a:rPr kumimoji="1" lang="ja-JP" altLang="en-US" sz="1400" dirty="0"/>
                        <a:t> </a:t>
                      </a:r>
                      <a:r>
                        <a:rPr kumimoji="1" lang="en-US" altLang="ja-JP" sz="1400" dirty="0">
                          <a:hlinkClick r:id="rId11"/>
                        </a:rPr>
                        <a:t>irreducible freedom </a:t>
                      </a:r>
                      <a:r>
                        <a:rPr kumimoji="1" lang="en-US" altLang="ja-JP" sz="1400" dirty="0"/>
                        <a:t>because of its transcendent dimension  </a:t>
                      </a:r>
                      <a:endParaRPr kumimoji="1" lang="ja-JP" altLang="en-US" sz="14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800" dirty="0"/>
                        <a:t>a reducible </a:t>
                      </a:r>
                      <a:r>
                        <a:rPr kumimoji="1" lang="en-US" altLang="ja-JP" sz="1800" dirty="0">
                          <a:hlinkClick r:id="rId12"/>
                        </a:rPr>
                        <a:t>entity</a:t>
                      </a:r>
                      <a:br>
                        <a:rPr kumimoji="1" lang="en-US" altLang="ja-JP" sz="1800" dirty="0"/>
                      </a:br>
                      <a:r>
                        <a:rPr kumimoji="1" lang="ja-JP" altLang="en-US" sz="1200" dirty="0"/>
                        <a:t>或る既約元によって</a:t>
                      </a:r>
                      <a:r>
                        <a:rPr kumimoji="1" lang="en-US" altLang="ja-JP" sz="1200" dirty="0"/>
                        <a:t>reduction</a:t>
                      </a:r>
                      <a:r>
                        <a:rPr kumimoji="1" lang="ja-JP" altLang="en-US" sz="1200" dirty="0"/>
                        <a:t>（約分、還元）可能な存在</a:t>
                      </a:r>
                      <a:endParaRPr kumimoji="1" lang="en-US" altLang="ja-JP" sz="12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688014">
                <a:tc>
                  <a:txBody>
                    <a:bodyPr/>
                    <a:lstStyle/>
                    <a:p>
                      <a:pPr algn="ctr"/>
                      <a:r>
                        <a:rPr kumimoji="1" lang="en-US" altLang="ja-JP" b="1" dirty="0"/>
                        <a:t>democracy</a:t>
                      </a:r>
                      <a:r>
                        <a:rPr kumimoji="1" lang="ja-JP" altLang="en-US" sz="1200" b="1" dirty="0"/>
                        <a:t>（民主主義）</a:t>
                      </a: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hlinkClick r:id="rId13"/>
                        </a:rPr>
                        <a:t>deliberative democracy</a:t>
                      </a:r>
                      <a:r>
                        <a:rPr kumimoji="1" lang="ja-JP" altLang="en-US" sz="1200" dirty="0"/>
                        <a:t>（熟議民主主義）</a:t>
                      </a:r>
                      <a:endParaRPr kumimoji="1" lang="en-US" altLang="ja-JP" sz="1200" dirty="0"/>
                    </a:p>
                    <a:p>
                      <a:pPr algn="ctr"/>
                      <a:r>
                        <a:rPr kumimoji="1" lang="en-US" altLang="ja-JP" sz="1600" dirty="0">
                          <a:hlinkClick r:id="rId14"/>
                        </a:rPr>
                        <a:t>Irreducible</a:t>
                      </a:r>
                      <a:r>
                        <a:rPr kumimoji="1" lang="ja-JP" altLang="en-US" sz="1600" dirty="0"/>
                        <a:t> </a:t>
                      </a:r>
                      <a:r>
                        <a:rPr kumimoji="1" lang="en-US" altLang="ja-JP" sz="1600" dirty="0"/>
                        <a:t>democracy</a:t>
                      </a:r>
                      <a:r>
                        <a:rPr kumimoji="1" lang="ja-JP" altLang="en-US" sz="1100" dirty="0"/>
                        <a:t>（不可約民主主義）</a:t>
                      </a:r>
                      <a:endParaRPr kumimoji="1" lang="en-US" altLang="ja-JP" sz="1200" dirty="0"/>
                    </a:p>
                    <a:p>
                      <a:pPr algn="ctr"/>
                      <a:r>
                        <a:rPr kumimoji="1" lang="en-US" altLang="ja-JP" sz="1200" dirty="0"/>
                        <a:t>aiming for direct democracy</a:t>
                      </a:r>
                      <a:r>
                        <a:rPr kumimoji="1" lang="ja-JP" altLang="en-US" sz="1000" dirty="0"/>
                        <a:t>（直接民主主義）</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majoritative democracy</a:t>
                      </a:r>
                      <a:r>
                        <a:rPr kumimoji="1" lang="ja-JP" altLang="en-US" sz="1200" dirty="0"/>
                        <a:t>（多数決民主主義）</a:t>
                      </a:r>
                      <a:endParaRPr kumimoji="1" lang="en-US" altLang="ja-JP"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hlinkClick r:id="rId15"/>
                        </a:rPr>
                        <a:t>reductive</a:t>
                      </a:r>
                      <a:r>
                        <a:rPr kumimoji="1" lang="ja-JP" altLang="en-US" sz="1600" dirty="0"/>
                        <a:t> </a:t>
                      </a:r>
                      <a:r>
                        <a:rPr kumimoji="1" lang="en-US" altLang="ja-JP" sz="1600" dirty="0"/>
                        <a:t>democracy</a:t>
                      </a:r>
                      <a:r>
                        <a:rPr kumimoji="1" lang="ja-JP" altLang="en-US" sz="1100" dirty="0"/>
                        <a:t>（還元主義的民主主義）</a:t>
                      </a:r>
                      <a:br>
                        <a:rPr kumimoji="1" lang="en-US" altLang="ja-JP" sz="1100" dirty="0"/>
                      </a:br>
                      <a:r>
                        <a:rPr kumimoji="1" lang="en-US" altLang="ja-JP" sz="1200" dirty="0"/>
                        <a:t>representative democracy</a:t>
                      </a:r>
                      <a:r>
                        <a:rPr kumimoji="1" lang="ja-JP" altLang="en-US" sz="1000" dirty="0"/>
                        <a:t>（代議員制民主主義）</a:t>
                      </a:r>
                      <a:endParaRPr kumimoji="1" lang="en-US" altLang="ja-JP" sz="10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06101303"/>
                  </a:ext>
                </a:extLst>
              </a:tr>
              <a:tr h="269223">
                <a:tc>
                  <a:txBody>
                    <a:bodyPr/>
                    <a:lstStyle/>
                    <a:p>
                      <a:pPr algn="ctr"/>
                      <a:r>
                        <a:rPr kumimoji="1" lang="en-US" altLang="ja-JP" b="1" dirty="0"/>
                        <a:t>the internet</a:t>
                      </a:r>
                      <a:endParaRPr kumimoji="1" lang="ja-JP" altLang="en-US"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one of the prerequisites</a:t>
                      </a:r>
                      <a:r>
                        <a:rPr kumimoji="1" lang="ja-JP" altLang="en-US" sz="1050" dirty="0"/>
                        <a:t>（前提条件の一つ）</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not necessary</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（必要ではない）</a:t>
                      </a:r>
                      <a:r>
                        <a:rPr kumimoji="1" lang="en-US" altLang="ja-JP" dirty="0"/>
                        <a:t> </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99859985"/>
                  </a:ext>
                </a:extLst>
              </a:tr>
              <a:tr h="598273">
                <a:tc>
                  <a:txBody>
                    <a:bodyPr/>
                    <a:lstStyle/>
                    <a:p>
                      <a:pPr algn="ctr"/>
                      <a:r>
                        <a:rPr kumimoji="1" lang="en-US" altLang="ja-JP" b="1" dirty="0"/>
                        <a:t>scope of education</a:t>
                      </a:r>
                    </a:p>
                    <a:p>
                      <a:pPr algn="ctr"/>
                      <a:r>
                        <a:rPr kumimoji="1" lang="ja-JP" altLang="en-US" sz="1200" b="1" dirty="0"/>
                        <a:t>（教育基本方針）</a:t>
                      </a: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日本でいえば、</a:t>
                      </a:r>
                      <a:r>
                        <a:rPr kumimoji="1" lang="en-US" altLang="ja-JP" sz="1050" dirty="0"/>
                        <a:t>1947</a:t>
                      </a:r>
                      <a:r>
                        <a:rPr kumimoji="1" lang="ja-JP" altLang="en-US" sz="1050" dirty="0"/>
                        <a:t>年教育基本法制定時の規定：</a:t>
                      </a:r>
                    </a:p>
                    <a:p>
                      <a:pPr algn="ctr"/>
                      <a:r>
                        <a:rPr kumimoji="1" lang="ja-JP" altLang="en-US" sz="1100" dirty="0"/>
                        <a:t>普遍的にしてしかも個性ゆたかな文化の創造をめざす</a:t>
                      </a:r>
                      <a:endParaRPr kumimoji="1" lang="en-US" altLang="ja-JP" sz="1100" dirty="0"/>
                    </a:p>
                    <a:p>
                      <a:pPr algn="ctr"/>
                      <a:r>
                        <a:rPr kumimoji="1" lang="en-US" altLang="ja-JP" sz="1400" dirty="0"/>
                        <a:t>“Love God and love people”</a:t>
                      </a:r>
                      <a:br>
                        <a:rPr kumimoji="1" lang="en-US" altLang="ja-JP" sz="1400" dirty="0"/>
                      </a:br>
                      <a:r>
                        <a:rPr kumimoji="1" lang="en-US" altLang="ja-JP" sz="1400" baseline="0" dirty="0"/>
                        <a:t> “Care for our common home”</a:t>
                      </a:r>
                      <a:endParaRPr kumimoji="1" lang="en-US" altLang="ja-JP" sz="14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050" dirty="0"/>
                        <a:t>日本でいえば、</a:t>
                      </a:r>
                      <a:r>
                        <a:rPr kumimoji="1" lang="en-US" altLang="ja-JP" sz="1050" dirty="0"/>
                        <a:t>2006</a:t>
                      </a:r>
                      <a:r>
                        <a:rPr kumimoji="1" lang="ja-JP" altLang="en-US" sz="1050" dirty="0"/>
                        <a:t>年改訂後の教育基本法の規定：</a:t>
                      </a:r>
                      <a:endParaRPr kumimoji="1" lang="en-US" altLang="ja-JP" sz="1050" dirty="0"/>
                    </a:p>
                    <a:p>
                      <a:pPr algn="ctr"/>
                      <a:r>
                        <a:rPr kumimoji="1" lang="ja-JP" altLang="en-US" sz="1100" dirty="0"/>
                        <a:t>伝統を継承し新しい文化の創造をめざす</a:t>
                      </a:r>
                      <a:br>
                        <a:rPr kumimoji="1" lang="en-US" altLang="ja-JP" sz="1100" dirty="0"/>
                      </a:br>
                      <a:r>
                        <a:rPr kumimoji="1" lang="ja-JP" altLang="en-US" sz="1400" dirty="0"/>
                        <a:t>我が国と郷土を愛する</a:t>
                      </a:r>
                      <a:endParaRPr kumimoji="1" lang="en-US" altLang="ja-JP" sz="14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69223">
                <a:tc>
                  <a:txBody>
                    <a:bodyPr/>
                    <a:lstStyle/>
                    <a:p>
                      <a:pPr algn="ctr"/>
                      <a:r>
                        <a:rPr kumimoji="1" lang="en-US" altLang="ja-JP" b="1" dirty="0"/>
                        <a:t>scope of medical care</a:t>
                      </a:r>
                      <a:endParaRPr kumimoji="1" lang="ja-JP" altLang="en-US"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pPr algn="ctr"/>
                      <a:r>
                        <a:rPr kumimoji="1" lang="en-US" altLang="ja-JP" dirty="0"/>
                        <a:t>each person’s QOL</a:t>
                      </a:r>
                      <a:r>
                        <a:rPr kumimoji="1" lang="ja-JP" altLang="en-US" sz="1400" dirty="0"/>
                        <a:t>（各人の生の質）</a:t>
                      </a:r>
                      <a:endParaRPr kumimoji="1" lang="en-US" altLang="ja-JP" sz="14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public health</a:t>
                      </a:r>
                      <a:r>
                        <a:rPr kumimoji="1" lang="ja-JP" altLang="en-US" sz="1400" dirty="0"/>
                        <a:t>（公衆衛生）</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
        <p:nvSpPr>
          <p:cNvPr id="3" name="スライド番号プレースホルダー 2">
            <a:extLst>
              <a:ext uri="{FF2B5EF4-FFF2-40B4-BE49-F238E27FC236}">
                <a16:creationId xmlns:a16="http://schemas.microsoft.com/office/drawing/2014/main" id="{1414C89B-AE68-463C-9806-CC534794DD93}"/>
              </a:ext>
            </a:extLst>
          </p:cNvPr>
          <p:cNvSpPr>
            <a:spLocks noGrp="1"/>
          </p:cNvSpPr>
          <p:nvPr>
            <p:ph type="sldNum" sz="quarter" idx="12"/>
          </p:nvPr>
        </p:nvSpPr>
        <p:spPr>
          <a:xfrm>
            <a:off x="7010400" y="-7756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B4546-072A-4295-8667-A3519A533463}"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2302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B26094-8760-41F5-B76B-53CC7F2A7D8C}"/>
              </a:ext>
            </a:extLst>
          </p:cNvPr>
          <p:cNvSpPr>
            <a:spLocks noGrp="1"/>
          </p:cNvSpPr>
          <p:nvPr>
            <p:ph type="title"/>
          </p:nvPr>
        </p:nvSpPr>
        <p:spPr/>
        <p:txBody>
          <a:bodyPr>
            <a:normAutofit fontScale="90000"/>
          </a:bodyPr>
          <a:lstStyle/>
          <a:p>
            <a:r>
              <a:rPr kumimoji="1" lang="en-US" altLang="ja-JP" dirty="0"/>
              <a:t>Jesus: A cause of division </a:t>
            </a:r>
            <a:br>
              <a:rPr kumimoji="1" lang="en-US" altLang="ja-JP" dirty="0"/>
            </a:br>
            <a:r>
              <a:rPr kumimoji="1" lang="en-US" altLang="ja-JP" sz="2700" dirty="0"/>
              <a:t>Luke 12, 49-53</a:t>
            </a:r>
            <a:endParaRPr kumimoji="1" lang="ja-JP" altLang="en-US" sz="2700" dirty="0"/>
          </a:p>
        </p:txBody>
      </p:sp>
      <p:sp>
        <p:nvSpPr>
          <p:cNvPr id="4" name="コンテンツ プレースホルダー 3">
            <a:extLst>
              <a:ext uri="{FF2B5EF4-FFF2-40B4-BE49-F238E27FC236}">
                <a16:creationId xmlns:a16="http://schemas.microsoft.com/office/drawing/2014/main" id="{3627FE9A-DF18-4DBC-8112-FB6BB9A7F53E}"/>
              </a:ext>
            </a:extLst>
          </p:cNvPr>
          <p:cNvSpPr>
            <a:spLocks noGrp="1"/>
          </p:cNvSpPr>
          <p:nvPr>
            <p:ph idx="1"/>
          </p:nvPr>
        </p:nvSpPr>
        <p:spPr>
          <a:xfrm>
            <a:off x="467710" y="1287663"/>
            <a:ext cx="8229600" cy="4072467"/>
          </a:xfrm>
          <a:ln>
            <a:solidFill>
              <a:schemeClr val="tx1"/>
            </a:solidFill>
          </a:ln>
        </p:spPr>
        <p:txBody>
          <a:bodyPr>
            <a:normAutofit fontScale="70000" lnSpcReduction="20000"/>
          </a:bodyPr>
          <a:lstStyle/>
          <a:p>
            <a:pPr marL="0" indent="0">
              <a:buNone/>
            </a:pPr>
            <a:r>
              <a:rPr lang="ja-JP" altLang="ja-JP" dirty="0"/>
              <a:t>◆分裂をもたらす</a:t>
            </a:r>
            <a:endParaRPr lang="en-US" altLang="ja-JP" dirty="0"/>
          </a:p>
          <a:p>
            <a:pPr marL="0" indent="0">
              <a:buNone/>
            </a:pPr>
            <a:endParaRPr lang="ja-JP" altLang="ja-JP" dirty="0"/>
          </a:p>
          <a:p>
            <a:pPr marL="0" indent="0">
              <a:buNone/>
            </a:pPr>
            <a:r>
              <a:rPr lang="en-US" altLang="ja-JP" dirty="0"/>
              <a:t>12:49 </a:t>
            </a:r>
            <a:r>
              <a:rPr lang="ja-JP" altLang="ja-JP" dirty="0"/>
              <a:t>「わたしが来たのは、地上に火を投ずるためである。</a:t>
            </a:r>
          </a:p>
          <a:p>
            <a:pPr marL="0" indent="0">
              <a:buNone/>
            </a:pPr>
            <a:r>
              <a:rPr lang="en-US" altLang="ja-JP" dirty="0"/>
              <a:t>        </a:t>
            </a:r>
            <a:r>
              <a:rPr lang="ja-JP" altLang="ja-JP" dirty="0"/>
              <a:t>その火が既に燃えていたらと、どんなに願っていることか。</a:t>
            </a:r>
          </a:p>
          <a:p>
            <a:pPr marL="0" indent="0">
              <a:buNone/>
            </a:pPr>
            <a:r>
              <a:rPr lang="en-US" altLang="ja-JP" dirty="0"/>
              <a:t>12:50 </a:t>
            </a:r>
            <a:r>
              <a:rPr lang="ja-JP" altLang="ja-JP" dirty="0"/>
              <a:t>しかし、わたしには受けねばならない洗礼がある。</a:t>
            </a:r>
          </a:p>
          <a:p>
            <a:pPr marL="0" indent="0">
              <a:buNone/>
            </a:pPr>
            <a:r>
              <a:rPr lang="en-US" altLang="ja-JP" dirty="0"/>
              <a:t>        </a:t>
            </a:r>
            <a:r>
              <a:rPr lang="ja-JP" altLang="ja-JP" dirty="0"/>
              <a:t>それが終わるまで、わたしはどんなに苦しむことだろう。</a:t>
            </a:r>
          </a:p>
          <a:p>
            <a:pPr marL="0" indent="0">
              <a:buNone/>
            </a:pPr>
            <a:r>
              <a:rPr lang="en-US" altLang="ja-JP" dirty="0"/>
              <a:t>12:51 </a:t>
            </a:r>
            <a:r>
              <a:rPr lang="ja-JP" altLang="ja-JP" u="sng" dirty="0"/>
              <a:t>あなたがたは、わたしが地上に平和をもたらすために</a:t>
            </a:r>
          </a:p>
          <a:p>
            <a:pPr marL="0" indent="0">
              <a:buNone/>
            </a:pPr>
            <a:r>
              <a:rPr lang="en-US" altLang="ja-JP" dirty="0"/>
              <a:t>        </a:t>
            </a:r>
            <a:r>
              <a:rPr lang="ja-JP" altLang="ja-JP" u="sng" dirty="0"/>
              <a:t>来たと思うのか。そうではない。言っておくが、むしろ分裂だ</a:t>
            </a:r>
            <a:r>
              <a:rPr lang="ja-JP" altLang="ja-JP" dirty="0"/>
              <a:t>。</a:t>
            </a:r>
          </a:p>
          <a:p>
            <a:pPr marL="0" indent="0">
              <a:buNone/>
            </a:pPr>
            <a:r>
              <a:rPr lang="en-US" altLang="ja-JP" dirty="0"/>
              <a:t>12:52 </a:t>
            </a:r>
            <a:r>
              <a:rPr lang="ja-JP" altLang="ja-JP" dirty="0"/>
              <a:t>今から後、一つの家に五人いるならば、三人は二人と、</a:t>
            </a:r>
          </a:p>
          <a:p>
            <a:pPr marL="0" indent="0">
              <a:buNone/>
            </a:pPr>
            <a:r>
              <a:rPr lang="en-US" altLang="ja-JP" dirty="0"/>
              <a:t>        </a:t>
            </a:r>
            <a:r>
              <a:rPr lang="ja-JP" altLang="ja-JP" dirty="0"/>
              <a:t>二人は三人と対立して分かれるからである。</a:t>
            </a:r>
            <a:endParaRPr lang="en-US" altLang="ja-JP" dirty="0"/>
          </a:p>
          <a:p>
            <a:pPr marL="0" indent="0">
              <a:buNone/>
            </a:pPr>
            <a:r>
              <a:rPr lang="en-US" altLang="ja-JP" dirty="0"/>
              <a:t>12:53 </a:t>
            </a:r>
            <a:r>
              <a:rPr lang="ja-JP" altLang="ja-JP" dirty="0"/>
              <a:t>父は子と、子は父と、／母は娘と、娘は母と、</a:t>
            </a:r>
          </a:p>
          <a:p>
            <a:pPr marL="0" indent="0">
              <a:buNone/>
            </a:pPr>
            <a:r>
              <a:rPr lang="en-US" altLang="ja-JP" dirty="0"/>
              <a:t>        </a:t>
            </a:r>
            <a:r>
              <a:rPr lang="ja-JP" altLang="ja-JP" dirty="0"/>
              <a:t>／しゅうとめは嫁と、嫁はしゅうとめと、／対立して分かれる。」</a:t>
            </a:r>
          </a:p>
          <a:p>
            <a:pPr marL="0" indent="0">
              <a:buNone/>
            </a:pPr>
            <a:endParaRPr lang="ja-JP" altLang="ja-JP" dirty="0"/>
          </a:p>
          <a:p>
            <a:pPr marL="0" indent="0">
              <a:buNone/>
            </a:pPr>
            <a:endParaRPr kumimoji="1" lang="ja-JP" altLang="en-US" dirty="0"/>
          </a:p>
        </p:txBody>
      </p:sp>
      <p:sp>
        <p:nvSpPr>
          <p:cNvPr id="2" name="スライド番号プレースホルダー 1">
            <a:extLst>
              <a:ext uri="{FF2B5EF4-FFF2-40B4-BE49-F238E27FC236}">
                <a16:creationId xmlns:a16="http://schemas.microsoft.com/office/drawing/2014/main" id="{5DBE1487-B52D-4803-A2BE-9BA21DA7FDDA}"/>
              </a:ext>
            </a:extLst>
          </p:cNvPr>
          <p:cNvSpPr>
            <a:spLocks noGrp="1"/>
          </p:cNvSpPr>
          <p:nvPr>
            <p:ph type="sldNum" sz="quarter" idx="12"/>
          </p:nvPr>
        </p:nvSpPr>
        <p:spPr/>
        <p:txBody>
          <a:bodyPr/>
          <a:lstStyle/>
          <a:p>
            <a:fld id="{E7BB4546-072A-4295-8667-A3519A533463}" type="slidenum">
              <a:rPr lang="ja-JP" altLang="en-US" smtClean="0"/>
              <a:pPr/>
              <a:t>13</a:t>
            </a:fld>
            <a:endParaRPr lang="ja-JP" altLang="en-US" dirty="0"/>
          </a:p>
        </p:txBody>
      </p:sp>
      <p:sp>
        <p:nvSpPr>
          <p:cNvPr id="5" name="思考の吹き出し: 雲形 4">
            <a:extLst>
              <a:ext uri="{FF2B5EF4-FFF2-40B4-BE49-F238E27FC236}">
                <a16:creationId xmlns:a16="http://schemas.microsoft.com/office/drawing/2014/main" id="{58D7E9A3-F936-4053-B5A4-24448E970959}"/>
              </a:ext>
            </a:extLst>
          </p:cNvPr>
          <p:cNvSpPr/>
          <p:nvPr/>
        </p:nvSpPr>
        <p:spPr>
          <a:xfrm>
            <a:off x="0" y="5360130"/>
            <a:ext cx="9144000" cy="1497870"/>
          </a:xfrm>
          <a:prstGeom prst="cloudCallout">
            <a:avLst>
              <a:gd name="adj1" fmla="val -47121"/>
              <a:gd name="adj2" fmla="val -491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社会にも個人にも、相反する二つの倫理観が組み込まれ、しかもその一方は</a:t>
            </a:r>
            <a:r>
              <a:rPr kumimoji="1" lang="en-US" altLang="ja-JP" sz="1400" dirty="0">
                <a:solidFill>
                  <a:schemeClr val="tx1"/>
                </a:solidFill>
              </a:rPr>
              <a:t>unity prevails over conflict</a:t>
            </a:r>
            <a:r>
              <a:rPr kumimoji="1" lang="ja-JP" altLang="en-US" sz="1400" dirty="0">
                <a:solidFill>
                  <a:schemeClr val="tx1"/>
                </a:solidFill>
              </a:rPr>
              <a:t>（</a:t>
            </a:r>
            <a:r>
              <a:rPr kumimoji="1" lang="en-US" altLang="ja-JP" sz="1400" dirty="0">
                <a:solidFill>
                  <a:schemeClr val="tx1"/>
                </a:solidFill>
                <a:hlinkClick r:id="rId3"/>
              </a:rPr>
              <a:t>EG</a:t>
            </a:r>
            <a:r>
              <a:rPr kumimoji="1" lang="en-US" altLang="ja-JP" sz="1400" dirty="0">
                <a:solidFill>
                  <a:schemeClr val="tx1"/>
                </a:solidFill>
              </a:rPr>
              <a:t> 226</a:t>
            </a:r>
            <a:r>
              <a:rPr kumimoji="1" lang="ja-JP" altLang="en-US" sz="1400" dirty="0">
                <a:solidFill>
                  <a:schemeClr val="tx1"/>
                </a:solidFill>
              </a:rPr>
              <a:t>）の努力を必要とする</a:t>
            </a:r>
            <a:r>
              <a:rPr kumimoji="1" lang="en-US" altLang="ja-JP" sz="1400" dirty="0">
                <a:solidFill>
                  <a:schemeClr val="tx1"/>
                </a:solidFill>
              </a:rPr>
              <a:t>virtue ethics</a:t>
            </a:r>
            <a:r>
              <a:rPr lang="ja-JP" altLang="en-US" sz="1400" dirty="0" err="1">
                <a:solidFill>
                  <a:schemeClr val="tx1"/>
                </a:solidFill>
              </a:rPr>
              <a:t>。</a:t>
            </a:r>
            <a:r>
              <a:rPr lang="ja-JP" altLang="en-US" sz="1400" dirty="0">
                <a:solidFill>
                  <a:schemeClr val="tx1"/>
                </a:solidFill>
              </a:rPr>
              <a:t>だから西洋社会では、</a:t>
            </a:r>
            <a:r>
              <a:rPr kumimoji="1" lang="ja-JP" altLang="en-US" sz="1400" dirty="0">
                <a:solidFill>
                  <a:schemeClr val="tx1"/>
                </a:solidFill>
              </a:rPr>
              <a:t>次々と</a:t>
            </a:r>
            <a:r>
              <a:rPr kumimoji="1" lang="en-US" altLang="ja-JP" sz="1400" dirty="0">
                <a:solidFill>
                  <a:schemeClr val="tx1"/>
                </a:solidFill>
              </a:rPr>
              <a:t>innovation</a:t>
            </a:r>
            <a:r>
              <a:rPr kumimoji="1" lang="ja-JP" altLang="en-US" sz="1400" dirty="0">
                <a:solidFill>
                  <a:schemeClr val="tx1"/>
                </a:solidFill>
              </a:rPr>
              <a:t>と</a:t>
            </a:r>
            <a:r>
              <a:rPr kumimoji="1" lang="en-US" altLang="ja-JP" sz="1400" dirty="0">
                <a:solidFill>
                  <a:schemeClr val="tx1"/>
                </a:solidFill>
              </a:rPr>
              <a:t>verification</a:t>
            </a:r>
            <a:r>
              <a:rPr kumimoji="1" lang="ja-JP" altLang="en-US" sz="1400" dirty="0">
                <a:solidFill>
                  <a:schemeClr val="tx1"/>
                </a:solidFill>
              </a:rPr>
              <a:t>が進んでいく。</a:t>
            </a:r>
            <a:r>
              <a:rPr kumimoji="1" lang="en-US" altLang="ja-JP" sz="1400" dirty="0">
                <a:solidFill>
                  <a:srgbClr val="FF0000"/>
                </a:solidFill>
              </a:rPr>
              <a:t>Justice as fairness</a:t>
            </a:r>
            <a:r>
              <a:rPr kumimoji="1" lang="ja-JP" altLang="en-US" sz="1400" dirty="0">
                <a:solidFill>
                  <a:srgbClr val="FF0000"/>
                </a:solidFill>
              </a:rPr>
              <a:t>の弊害である「既存文化や伝統の無批判ないし暗黙の追認」が克服される</a:t>
            </a:r>
            <a:r>
              <a:rPr kumimoji="1" lang="ja-JP" altLang="en-US" sz="1400" dirty="0">
                <a:solidFill>
                  <a:schemeClr val="tx1"/>
                </a:solidFill>
              </a:rPr>
              <a:t>。</a:t>
            </a:r>
          </a:p>
        </p:txBody>
      </p:sp>
    </p:spTree>
    <p:extLst>
      <p:ext uri="{BB962C8B-B14F-4D97-AF65-F5344CB8AC3E}">
        <p14:creationId xmlns:p14="http://schemas.microsoft.com/office/powerpoint/2010/main" val="223406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1692E1B-E63E-4DDC-8137-D8A8CC53F8E8}"/>
              </a:ext>
            </a:extLst>
          </p:cNvPr>
          <p:cNvSpPr>
            <a:spLocks noGrp="1"/>
          </p:cNvSpPr>
          <p:nvPr>
            <p:ph type="title"/>
          </p:nvPr>
        </p:nvSpPr>
        <p:spPr>
          <a:ln w="25400">
            <a:solidFill>
              <a:schemeClr val="tx1"/>
            </a:solidFill>
          </a:ln>
        </p:spPr>
        <p:txBody>
          <a:bodyPr>
            <a:normAutofit fontScale="90000"/>
          </a:bodyPr>
          <a:lstStyle/>
          <a:p>
            <a:r>
              <a:rPr lang="en-US" altLang="ja-JP" b="1" dirty="0"/>
              <a:t>Reframing Catholic Theological Ethics</a:t>
            </a:r>
            <a:br>
              <a:rPr lang="en-US" altLang="ja-JP" b="1" dirty="0"/>
            </a:br>
            <a:r>
              <a:rPr lang="en-US" altLang="ja-JP" sz="1600" dirty="0">
                <a:hlinkClick r:id="rId3" tooltip="View other works by Joseph A. Selling"/>
              </a:rPr>
              <a:t>Joseph A. Selling</a:t>
            </a:r>
            <a:r>
              <a:rPr lang="en-US" altLang="ja-JP" sz="1600" dirty="0"/>
              <a:t> </a:t>
            </a:r>
            <a:br>
              <a:rPr lang="en-US" altLang="ja-JP" sz="1600" dirty="0"/>
            </a:br>
            <a:r>
              <a:rPr lang="en-US" altLang="ja-JP" sz="1600" dirty="0"/>
              <a:t>Oxford University Press UK (2016) </a:t>
            </a:r>
            <a:endParaRPr kumimoji="1" lang="ja-JP" altLang="en-US" dirty="0"/>
          </a:p>
        </p:txBody>
      </p:sp>
      <p:sp>
        <p:nvSpPr>
          <p:cNvPr id="2" name="スライド番号プレースホルダー 1">
            <a:extLst>
              <a:ext uri="{FF2B5EF4-FFF2-40B4-BE49-F238E27FC236}">
                <a16:creationId xmlns:a16="http://schemas.microsoft.com/office/drawing/2014/main" id="{E7BEE4E0-E769-4A57-AE17-30766051F60B}"/>
              </a:ext>
            </a:extLst>
          </p:cNvPr>
          <p:cNvSpPr>
            <a:spLocks noGrp="1"/>
          </p:cNvSpPr>
          <p:nvPr>
            <p:ph type="sldNum" sz="quarter" idx="12"/>
          </p:nvPr>
        </p:nvSpPr>
        <p:spPr/>
        <p:txBody>
          <a:bodyPr/>
          <a:lstStyle/>
          <a:p>
            <a:fld id="{E7BB4546-072A-4295-8667-A3519A533463}" type="slidenum">
              <a:rPr lang="ja-JP" altLang="en-US" smtClean="0"/>
              <a:pPr/>
              <a:t>14</a:t>
            </a:fld>
            <a:endParaRPr lang="ja-JP" altLang="en-US" dirty="0"/>
          </a:p>
        </p:txBody>
      </p:sp>
      <p:sp>
        <p:nvSpPr>
          <p:cNvPr id="6" name="正方形/長方形 5">
            <a:extLst>
              <a:ext uri="{FF2B5EF4-FFF2-40B4-BE49-F238E27FC236}">
                <a16:creationId xmlns:a16="http://schemas.microsoft.com/office/drawing/2014/main" id="{D48DAD82-C901-4BC1-9A50-1644CD218ED9}"/>
              </a:ext>
            </a:extLst>
          </p:cNvPr>
          <p:cNvSpPr/>
          <p:nvPr/>
        </p:nvSpPr>
        <p:spPr>
          <a:xfrm>
            <a:off x="3243532" y="1570038"/>
            <a:ext cx="5667555" cy="5170646"/>
          </a:xfrm>
          <a:prstGeom prst="rect">
            <a:avLst/>
          </a:prstGeom>
        </p:spPr>
        <p:txBody>
          <a:bodyPr wrap="square">
            <a:spAutoFit/>
          </a:bodyPr>
          <a:lstStyle/>
          <a:p>
            <a:r>
              <a:rPr lang="ja-JP" altLang="en-US" dirty="0"/>
              <a:t>著者による</a:t>
            </a:r>
            <a:r>
              <a:rPr lang="en-US" altLang="ja-JP" dirty="0">
                <a:hlinkClick r:id="rId4"/>
              </a:rPr>
              <a:t>Abstract</a:t>
            </a:r>
            <a:r>
              <a:rPr lang="ja-JP" altLang="en-US" dirty="0"/>
              <a:t>（半訳 </a:t>
            </a:r>
            <a:r>
              <a:rPr lang="en-US" altLang="ja-JP" dirty="0"/>
              <a:t>by</a:t>
            </a:r>
            <a:r>
              <a:rPr lang="ja-JP" altLang="en-US" dirty="0"/>
              <a:t> 齋藤）</a:t>
            </a:r>
            <a:endParaRPr lang="en-US" altLang="ja-JP" dirty="0"/>
          </a:p>
          <a:p>
            <a:pPr algn="just"/>
            <a:r>
              <a:rPr lang="ja-JP" altLang="en-US" dirty="0"/>
              <a:t>　</a:t>
            </a:r>
            <a:r>
              <a:rPr lang="ja-JP" altLang="en-US" sz="1400" dirty="0"/>
              <a:t>第二</a:t>
            </a:r>
            <a:r>
              <a:rPr lang="en-US" altLang="ja-JP" sz="1400" dirty="0"/>
              <a:t>Vatican</a:t>
            </a:r>
            <a:r>
              <a:rPr lang="ja-JP" altLang="en-US" sz="1400" dirty="0"/>
              <a:t>公会議は</a:t>
            </a:r>
            <a:r>
              <a:rPr lang="en-US" altLang="ja-JP" sz="1400" dirty="0"/>
              <a:t>Catholic theological ethics</a:t>
            </a:r>
            <a:r>
              <a:rPr lang="ja-JP" altLang="en-US" sz="1400" dirty="0"/>
              <a:t>に根本的刷新を求めた。しかしながらこの</a:t>
            </a:r>
            <a:r>
              <a:rPr lang="en-US" altLang="ja-JP" sz="1400" dirty="0"/>
              <a:t>project</a:t>
            </a:r>
            <a:r>
              <a:rPr lang="ja-JP" altLang="en-US" sz="1400" dirty="0"/>
              <a:t>は実現しなかった。その最大の原因は、規範的倫理つまり行為固定的（</a:t>
            </a:r>
            <a:r>
              <a:rPr lang="en-US" altLang="ja-JP" sz="1400" dirty="0"/>
              <a:t>act-</a:t>
            </a:r>
            <a:r>
              <a:rPr lang="en-US" altLang="ja-JP" sz="1400" dirty="0" err="1"/>
              <a:t>centred</a:t>
            </a:r>
            <a:r>
              <a:rPr lang="ja-JP" altLang="en-US" sz="1400" dirty="0"/>
              <a:t>）な倫理観思考を</a:t>
            </a:r>
            <a:r>
              <a:rPr lang="en-US" altLang="ja-JP" sz="1400" dirty="0"/>
              <a:t>Pope Paul VI and his successor, Pope John Paul II </a:t>
            </a:r>
            <a:r>
              <a:rPr lang="ja-JP" altLang="en-US" sz="1400" dirty="0"/>
              <a:t>が頑なに守り続けたことにある。従って本書の目的は、自然法による規範を当該</a:t>
            </a:r>
            <a:r>
              <a:rPr lang="en-US" altLang="ja-JP" sz="1400" dirty="0"/>
              <a:t>human person </a:t>
            </a:r>
            <a:r>
              <a:rPr lang="ja-JP" altLang="en-US" sz="1400" dirty="0"/>
              <a:t>が持つ規範に置き換えること</a:t>
            </a:r>
            <a:r>
              <a:rPr lang="en-US" altLang="ja-JP" sz="1400" dirty="0"/>
              <a:t>(*)</a:t>
            </a:r>
            <a:r>
              <a:rPr lang="ja-JP" altLang="en-US" sz="1400" dirty="0"/>
              <a:t>を重視し、全体調和と個別対応とを図りつつ、</a:t>
            </a:r>
            <a:r>
              <a:rPr lang="en-US" altLang="ja-JP" sz="1400" dirty="0"/>
              <a:t> an innovative theory of virtue</a:t>
            </a:r>
            <a:r>
              <a:rPr lang="ja-JP" altLang="en-US" sz="1400" dirty="0"/>
              <a:t>を述べることによって、倫理思考法を根本的に変更しこの袋小路を克服することにある。本書は、</a:t>
            </a:r>
            <a:r>
              <a:rPr lang="en-US" altLang="ja-JP" sz="1400" dirty="0"/>
              <a:t>the paradigm of complementary virtues </a:t>
            </a:r>
            <a:r>
              <a:rPr lang="ja-JP" altLang="en-US" sz="1400" dirty="0"/>
              <a:t>（相互補完的諸徳の</a:t>
            </a:r>
            <a:r>
              <a:rPr lang="en-US" altLang="ja-JP" sz="1400" dirty="0"/>
              <a:t>paradigm</a:t>
            </a:r>
            <a:r>
              <a:rPr lang="ja-JP" altLang="en-US" sz="1400" dirty="0"/>
              <a:t>）という概念を創案し、</a:t>
            </a:r>
            <a:r>
              <a:rPr lang="en-US" altLang="ja-JP" sz="1400" dirty="0"/>
              <a:t>ethical living and decision-making</a:t>
            </a:r>
            <a:r>
              <a:rPr lang="ja-JP" altLang="en-US" sz="1400" dirty="0"/>
              <a:t>（倫理的「生」の在り方および意志決定方法）とはそもそも何を最終目的とするのか、その意味と輪郭を倫理研究者達が具体化（</a:t>
            </a:r>
            <a:r>
              <a:rPr lang="en-US" altLang="ja-JP" sz="1400" dirty="0"/>
              <a:t>flesh out</a:t>
            </a:r>
            <a:r>
              <a:rPr lang="ja-JP" altLang="en-US" sz="1400" dirty="0"/>
              <a:t>）することを促す。本研究の結論ではこの</a:t>
            </a:r>
            <a:r>
              <a:rPr lang="en-US" altLang="ja-JP" sz="1400" dirty="0"/>
              <a:t>approach</a:t>
            </a:r>
            <a:r>
              <a:rPr lang="ja-JP" altLang="en-US" sz="1400" dirty="0"/>
              <a:t>が、規範的倫理の洞察とも収斂しうること、および、</a:t>
            </a:r>
            <a:r>
              <a:rPr lang="en-US" altLang="ja-JP" sz="1400" dirty="0"/>
              <a:t>50</a:t>
            </a:r>
            <a:r>
              <a:rPr lang="ja-JP" altLang="en-US" sz="1400" dirty="0"/>
              <a:t>年前に求められた根本的刷新を達成しうること、これらを幾つかの助言と共に述べる。</a:t>
            </a:r>
            <a:endParaRPr lang="en-US" altLang="ja-JP" sz="1400" dirty="0"/>
          </a:p>
          <a:p>
            <a:pPr algn="just"/>
            <a:endParaRPr lang="en-US" altLang="ja-JP" sz="1400" dirty="0"/>
          </a:p>
          <a:p>
            <a:pPr algn="just"/>
            <a:r>
              <a:rPr lang="en-US" altLang="ja-JP" sz="1400" dirty="0"/>
              <a:t>(*)</a:t>
            </a:r>
            <a:r>
              <a:rPr lang="ja-JP" altLang="en-US" sz="1400" dirty="0"/>
              <a:t>訳注：所謂</a:t>
            </a:r>
            <a:r>
              <a:rPr lang="en-US" altLang="ja-JP" sz="1400" dirty="0">
                <a:hlinkClick r:id="rId5"/>
              </a:rPr>
              <a:t>new natural law</a:t>
            </a:r>
            <a:r>
              <a:rPr lang="ja-JP" altLang="en-US" sz="1400" dirty="0"/>
              <a:t>（新自然法、</a:t>
            </a:r>
            <a:r>
              <a:rPr lang="en-US" altLang="ja-JP" sz="1400" dirty="0"/>
              <a:t>NNL</a:t>
            </a:r>
            <a:r>
              <a:rPr lang="ja-JP" altLang="en-US" sz="1400" dirty="0"/>
              <a:t>）の考え方。これについては議論が多い。齋藤は</a:t>
            </a:r>
            <a:r>
              <a:rPr lang="en-US" altLang="ja-JP" sz="1400" dirty="0"/>
              <a:t>NNL</a:t>
            </a:r>
            <a:r>
              <a:rPr lang="ja-JP" altLang="en-US" sz="1400" dirty="0"/>
              <a:t>に賛成しかねる。「自然法は究極</a:t>
            </a:r>
            <a:r>
              <a:rPr lang="en-US" altLang="ja-JP" sz="1400" dirty="0"/>
              <a:t>goal</a:t>
            </a:r>
            <a:r>
              <a:rPr lang="ja-JP" altLang="en-US" sz="1400" dirty="0"/>
              <a:t>であり、人間には最後まで</a:t>
            </a:r>
            <a:r>
              <a:rPr lang="en-US" altLang="ja-JP" sz="1400" dirty="0"/>
              <a:t>accurately unknown</a:t>
            </a:r>
            <a:r>
              <a:rPr lang="ja-JP" altLang="en-US" sz="1400" dirty="0"/>
              <a:t>であり続ける」とする従来の考え方に齋藤は惹かれる。私の師である柳瀬睦男</a:t>
            </a:r>
            <a:r>
              <a:rPr lang="ja-JP" altLang="en-US" sz="1050" dirty="0"/>
              <a:t>（</a:t>
            </a:r>
            <a:r>
              <a:rPr lang="en-US" altLang="ja-JP" sz="1050" dirty="0"/>
              <a:t>1922</a:t>
            </a:r>
            <a:r>
              <a:rPr lang="ja-JP" altLang="en-US" sz="1050" dirty="0"/>
              <a:t>－</a:t>
            </a:r>
            <a:r>
              <a:rPr lang="en-US" altLang="ja-JP" sz="1050" dirty="0"/>
              <a:t>2008</a:t>
            </a:r>
            <a:r>
              <a:rPr lang="ja-JP" altLang="en-US" sz="1050" dirty="0" err="1"/>
              <a:t>，</a:t>
            </a:r>
            <a:r>
              <a:rPr lang="ja-JP" altLang="en-US" sz="1050" dirty="0"/>
              <a:t>イエズス会司祭、物理学者）</a:t>
            </a:r>
            <a:r>
              <a:rPr lang="ja-JP" altLang="en-US" sz="1400" dirty="0"/>
              <a:t>も、著書</a:t>
            </a:r>
            <a:r>
              <a:rPr lang="en-US" altLang="ja-JP" sz="1400" dirty="0"/>
              <a:t>『</a:t>
            </a:r>
            <a:r>
              <a:rPr lang="ja-JP" altLang="en-US" sz="1400" dirty="0"/>
              <a:t>科学の哲学</a:t>
            </a:r>
            <a:r>
              <a:rPr lang="en-US" altLang="ja-JP" sz="1400" dirty="0"/>
              <a:t>』146</a:t>
            </a:r>
            <a:r>
              <a:rPr lang="ja-JP" altLang="en-US" sz="1400" dirty="0"/>
              <a:t>頁で、「自然科学を実際にやってきた人達は</a:t>
            </a:r>
            <a:r>
              <a:rPr lang="en-US" altLang="ja-JP" sz="1400" dirty="0"/>
              <a:t>…</a:t>
            </a:r>
            <a:r>
              <a:rPr lang="ja-JP" altLang="en-US" sz="1400" dirty="0"/>
              <a:t>（中略）</a:t>
            </a:r>
            <a:r>
              <a:rPr lang="en-US" altLang="ja-JP" sz="1400" dirty="0"/>
              <a:t>…</a:t>
            </a:r>
            <a:r>
              <a:rPr lang="ja-JP" altLang="en-US" sz="1400" dirty="0"/>
              <a:t>ある法則を見つけたい、あるいは見つけたけれども、</a:t>
            </a:r>
            <a:r>
              <a:rPr lang="ja-JP" altLang="en-US" sz="1400" u="sng" dirty="0">
                <a:solidFill>
                  <a:srgbClr val="FF0000"/>
                </a:solidFill>
              </a:rPr>
              <a:t>これは正しいだろうか、ということをいつも気にしています</a:t>
            </a:r>
            <a:r>
              <a:rPr lang="ja-JP" altLang="en-US" sz="1400" dirty="0"/>
              <a:t>。」と述べている。</a:t>
            </a:r>
            <a:endParaRPr lang="en-US" altLang="ja-JP" sz="1400" dirty="0"/>
          </a:p>
        </p:txBody>
      </p:sp>
      <p:pic>
        <p:nvPicPr>
          <p:cNvPr id="7" name="図 6">
            <a:extLst>
              <a:ext uri="{FF2B5EF4-FFF2-40B4-BE49-F238E27FC236}">
                <a16:creationId xmlns:a16="http://schemas.microsoft.com/office/drawing/2014/main" id="{DAB28CEC-88B5-47DD-BE27-3A83BEB3C512}"/>
              </a:ext>
            </a:extLst>
          </p:cNvPr>
          <p:cNvPicPr>
            <a:picLocks noChangeAspect="1"/>
          </p:cNvPicPr>
          <p:nvPr/>
        </p:nvPicPr>
        <p:blipFill>
          <a:blip r:embed="rId6"/>
          <a:stretch>
            <a:fillRect/>
          </a:stretch>
        </p:blipFill>
        <p:spPr>
          <a:xfrm>
            <a:off x="232913" y="1941569"/>
            <a:ext cx="2847079" cy="3926164"/>
          </a:xfrm>
          <a:prstGeom prst="rect">
            <a:avLst/>
          </a:prstGeom>
        </p:spPr>
      </p:pic>
    </p:spTree>
    <p:extLst>
      <p:ext uri="{BB962C8B-B14F-4D97-AF65-F5344CB8AC3E}">
        <p14:creationId xmlns:p14="http://schemas.microsoft.com/office/powerpoint/2010/main" val="62576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453CCAA-3B38-41D6-A8E6-71794E7034EB}"/>
              </a:ext>
            </a:extLst>
          </p:cNvPr>
          <p:cNvSpPr>
            <a:spLocks noGrp="1"/>
          </p:cNvSpPr>
          <p:nvPr>
            <p:ph type="title"/>
          </p:nvPr>
        </p:nvSpPr>
        <p:spPr/>
        <p:txBody>
          <a:bodyPr>
            <a:normAutofit/>
          </a:bodyPr>
          <a:lstStyle/>
          <a:p>
            <a:r>
              <a:rPr kumimoji="1" lang="en-US" altLang="ja-JP" dirty="0">
                <a:hlinkClick r:id="rId3"/>
              </a:rPr>
              <a:t>irreducibility</a:t>
            </a:r>
            <a:r>
              <a:rPr kumimoji="1" lang="ja-JP" altLang="en-US" dirty="0"/>
              <a:t>（不可約性）</a:t>
            </a:r>
            <a:br>
              <a:rPr kumimoji="1" lang="en-US" altLang="ja-JP" dirty="0"/>
            </a:br>
            <a:r>
              <a:rPr kumimoji="1" lang="en-US" altLang="ja-JP" sz="1600" dirty="0" err="1"/>
              <a:t>wikipedia</a:t>
            </a:r>
            <a:r>
              <a:rPr kumimoji="1" lang="ja-JP" altLang="en-US" sz="1600" dirty="0"/>
              <a:t>の説明　半訳 </a:t>
            </a:r>
            <a:r>
              <a:rPr kumimoji="1" lang="en-US" altLang="ja-JP" sz="1600" dirty="0"/>
              <a:t>by </a:t>
            </a:r>
            <a:r>
              <a:rPr kumimoji="1" lang="ja-JP" altLang="en-US" sz="1600" dirty="0"/>
              <a:t>齋藤</a:t>
            </a:r>
          </a:p>
        </p:txBody>
      </p:sp>
      <p:sp>
        <p:nvSpPr>
          <p:cNvPr id="4" name="コンテンツ プレースホルダー 3">
            <a:extLst>
              <a:ext uri="{FF2B5EF4-FFF2-40B4-BE49-F238E27FC236}">
                <a16:creationId xmlns:a16="http://schemas.microsoft.com/office/drawing/2014/main" id="{C666D892-A40B-4130-B79C-3AE8154220E2}"/>
              </a:ext>
            </a:extLst>
          </p:cNvPr>
          <p:cNvSpPr>
            <a:spLocks noGrp="1"/>
          </p:cNvSpPr>
          <p:nvPr>
            <p:ph idx="1"/>
          </p:nvPr>
        </p:nvSpPr>
        <p:spPr>
          <a:xfrm>
            <a:off x="457200" y="1417638"/>
            <a:ext cx="8229600" cy="5044122"/>
          </a:xfrm>
        </p:spPr>
        <p:txBody>
          <a:bodyPr>
            <a:normAutofit fontScale="25000" lnSpcReduction="20000"/>
          </a:bodyPr>
          <a:lstStyle/>
          <a:p>
            <a:pPr marL="0" indent="0" algn="just">
              <a:lnSpc>
                <a:spcPct val="170000"/>
              </a:lnSpc>
              <a:buNone/>
            </a:pPr>
            <a:r>
              <a:rPr lang="ja-JP" altLang="en-US" b="1" dirty="0"/>
              <a:t>　</a:t>
            </a:r>
            <a:r>
              <a:rPr lang="ja-JP" altLang="en-US" sz="4400" dirty="0"/>
              <a:t>哲学における</a:t>
            </a:r>
            <a:r>
              <a:rPr lang="ja-JP" altLang="en-US" sz="4400" b="1" dirty="0"/>
              <a:t>不可約性</a:t>
            </a:r>
            <a:r>
              <a:rPr lang="ja-JP" altLang="en-US" sz="4400" dirty="0"/>
              <a:t>の原則（</a:t>
            </a:r>
            <a:r>
              <a:rPr lang="en-US" altLang="ja-JP" sz="4400" dirty="0"/>
              <a:t>t</a:t>
            </a:r>
            <a:r>
              <a:rPr lang="ja-JP" altLang="ja-JP" sz="4400" dirty="0"/>
              <a:t>he principle of </a:t>
            </a:r>
            <a:r>
              <a:rPr lang="ja-JP" altLang="ja-JP" sz="4400" b="1" dirty="0"/>
              <a:t>Irreducibility</a:t>
            </a:r>
            <a:r>
              <a:rPr lang="ja-JP" altLang="en-US" sz="4400" b="1" dirty="0"/>
              <a:t>）</a:t>
            </a:r>
            <a:r>
              <a:rPr lang="ja-JP" altLang="en-US" sz="4400" dirty="0"/>
              <a:t>とは、</a:t>
            </a:r>
            <a:r>
              <a:rPr lang="ja-JP" altLang="ja-JP" sz="4400" dirty="0"/>
              <a:t>an </a:t>
            </a:r>
            <a:r>
              <a:rPr lang="ja-JP" altLang="ja-JP" sz="4400" u="sng" dirty="0">
                <a:hlinkClick r:id="rId4" tooltip="Entity"/>
              </a:rPr>
              <a:t>entity</a:t>
            </a:r>
            <a:r>
              <a:rPr lang="ja-JP" altLang="ja-JP" sz="4400" dirty="0"/>
              <a:t> </a:t>
            </a:r>
            <a:r>
              <a:rPr lang="ja-JP" altLang="en-US" sz="4400" dirty="0"/>
              <a:t>（人間が知覚しうる存在）は、推測や説明（</a:t>
            </a:r>
            <a:r>
              <a:rPr lang="en-US" altLang="ja-JP" sz="4400" dirty="0"/>
              <a:t>explanation</a:t>
            </a:r>
            <a:r>
              <a:rPr lang="ja-JP" altLang="en-US" sz="4400" dirty="0"/>
              <a:t>）を超えた何らかの新たな</a:t>
            </a:r>
            <a:r>
              <a:rPr lang="en-US" altLang="ja-JP" sz="4400" dirty="0"/>
              <a:t>properties</a:t>
            </a:r>
            <a:r>
              <a:rPr lang="ja-JP" altLang="en-US" sz="4400" dirty="0"/>
              <a:t>（本質的性質）を持つので下位水準の説明で</a:t>
            </a:r>
            <a:r>
              <a:rPr lang="ja-JP" altLang="ja-JP" sz="4400" dirty="0"/>
              <a:t>a complete account</a:t>
            </a:r>
            <a:r>
              <a:rPr lang="ja-JP" altLang="en-US" sz="4400" dirty="0"/>
              <a:t>を行うのは不可能だ、とする考え方である。別の言い方をすればこれは、</a:t>
            </a:r>
            <a:r>
              <a:rPr lang="ja-JP" altLang="ja-JP" sz="4400" u="sng" dirty="0">
                <a:hlinkClick r:id="rId5" tooltip="Occam's razor"/>
              </a:rPr>
              <a:t>Occam</a:t>
            </a:r>
            <a:r>
              <a:rPr lang="ja-JP" altLang="en-US" sz="4400" u="sng" dirty="0">
                <a:hlinkClick r:id="rId5" tooltip="Occam's razor"/>
              </a:rPr>
              <a:t>‘</a:t>
            </a:r>
            <a:r>
              <a:rPr lang="ja-JP" altLang="ja-JP" sz="4400" u="sng" dirty="0">
                <a:hlinkClick r:id="rId5" tooltip="Occam's razor"/>
              </a:rPr>
              <a:t>s razor</a:t>
            </a:r>
            <a:r>
              <a:rPr lang="ja-JP" altLang="en-US" sz="4400" dirty="0"/>
              <a:t>で言うところの、除去可能と考えられるからでなく</a:t>
            </a:r>
            <a:r>
              <a:rPr lang="en-US" altLang="ja-JP" sz="4400" dirty="0"/>
              <a:t>unnecessary</a:t>
            </a:r>
            <a:r>
              <a:rPr lang="ja-JP" altLang="en-US" sz="4400" dirty="0"/>
              <a:t>な</a:t>
            </a:r>
            <a:r>
              <a:rPr lang="en-US" altLang="ja-JP" sz="4400" dirty="0"/>
              <a:t>entity</a:t>
            </a:r>
            <a:r>
              <a:rPr lang="ja-JP" altLang="en-US" sz="4400" dirty="0" err="1"/>
              <a:t>だけを</a:t>
            </a:r>
            <a:r>
              <a:rPr lang="ja-JP" altLang="en-US" sz="4400" dirty="0"/>
              <a:t>除去する考え方である。</a:t>
            </a:r>
            <a:r>
              <a:rPr lang="ja-JP" altLang="ja-JP" sz="4400" u="sng" dirty="0">
                <a:hlinkClick r:id="rId6" tooltip="Lev Vygotsky"/>
              </a:rPr>
              <a:t>Lev Vygotsky</a:t>
            </a:r>
            <a:r>
              <a:rPr lang="ja-JP" altLang="ja-JP" sz="4400" dirty="0"/>
              <a:t> </a:t>
            </a:r>
            <a:r>
              <a:rPr lang="ja-JP" altLang="en-US" sz="4400" dirty="0"/>
              <a:t>は彼の著書</a:t>
            </a:r>
            <a:r>
              <a:rPr lang="ja-JP" altLang="ja-JP" sz="4400" i="1" dirty="0"/>
              <a:t>Thought and Language</a:t>
            </a:r>
            <a:r>
              <a:rPr lang="en-US" altLang="ja-JP" sz="4400" dirty="0"/>
              <a:t>『</a:t>
            </a:r>
            <a:r>
              <a:rPr lang="ja-JP" altLang="en-US" sz="4400" dirty="0">
                <a:hlinkClick r:id="rId7"/>
              </a:rPr>
              <a:t>思考と言語</a:t>
            </a:r>
            <a:r>
              <a:rPr lang="en-US" altLang="ja-JP" sz="4400" dirty="0"/>
              <a:t>』</a:t>
            </a:r>
            <a:r>
              <a:rPr lang="ja-JP" altLang="en-US" sz="4400" dirty="0"/>
              <a:t>でこの概念を以下のように描写している。</a:t>
            </a:r>
            <a:endParaRPr lang="en-US" altLang="ja-JP" sz="4400" dirty="0"/>
          </a:p>
          <a:p>
            <a:pPr marL="0" indent="0" algn="just">
              <a:lnSpc>
                <a:spcPct val="170000"/>
              </a:lnSpc>
              <a:buNone/>
            </a:pPr>
            <a:endParaRPr lang="en-US" altLang="ja-JP" sz="4400" dirty="0"/>
          </a:p>
          <a:p>
            <a:pPr algn="just">
              <a:lnSpc>
                <a:spcPct val="170000"/>
              </a:lnSpc>
              <a:buFont typeface="Wingdings" panose="05000000000000000000" pitchFamily="2" charset="2"/>
              <a:buChar char="ü"/>
            </a:pPr>
            <a:r>
              <a:rPr lang="en-US" altLang="ja-JP" sz="4400" dirty="0"/>
              <a:t>『</a:t>
            </a:r>
            <a:r>
              <a:rPr lang="ja-JP" altLang="en-US" sz="4400" dirty="0"/>
              <a:t>哲学研究構築において、二つの本質的に異なる分析</a:t>
            </a:r>
            <a:r>
              <a:rPr lang="en-US" altLang="ja-JP" sz="4400" dirty="0"/>
              <a:t>mode</a:t>
            </a:r>
            <a:r>
              <a:rPr lang="ja-JP" altLang="en-US" sz="4400" dirty="0"/>
              <a:t>が可能である。一番目の</a:t>
            </a:r>
            <a:r>
              <a:rPr lang="en-US" altLang="ja-JP" sz="4400" dirty="0"/>
              <a:t>mode</a:t>
            </a:r>
            <a:r>
              <a:rPr lang="ja-JP" altLang="en-US" sz="4400" dirty="0"/>
              <a:t>は、先駆者達が旧来の問題を検討する際に大いに悩んだ失敗を全て生み出したように今の私達がその問題に取りかかるときには見える、という</a:t>
            </a:r>
            <a:r>
              <a:rPr lang="en-US" altLang="ja-JP" sz="4400" dirty="0"/>
              <a:t>mode</a:t>
            </a:r>
            <a:r>
              <a:rPr lang="ja-JP" altLang="en-US" sz="4400" dirty="0"/>
              <a:t>である。そうなると、もう一つの</a:t>
            </a:r>
            <a:r>
              <a:rPr lang="en-US" altLang="ja-JP" sz="4400" dirty="0"/>
              <a:t>mode</a:t>
            </a:r>
            <a:r>
              <a:rPr lang="ja-JP" altLang="en-US" sz="4400" dirty="0"/>
              <a:t>が唯一の</a:t>
            </a:r>
            <a:r>
              <a:rPr lang="en-US" altLang="ja-JP" sz="4400" dirty="0"/>
              <a:t>correct</a:t>
            </a:r>
            <a:r>
              <a:rPr lang="ja-JP" altLang="en-US" sz="4400" dirty="0"/>
              <a:t>な方法だと思えてしまう。</a:t>
            </a:r>
            <a:endParaRPr lang="ja-JP" altLang="ja-JP" sz="4400" dirty="0"/>
          </a:p>
          <a:p>
            <a:pPr algn="just">
              <a:lnSpc>
                <a:spcPct val="170000"/>
              </a:lnSpc>
              <a:buFont typeface="Wingdings" panose="05000000000000000000" pitchFamily="2" charset="2"/>
              <a:buChar char="ü"/>
            </a:pPr>
            <a:r>
              <a:rPr lang="ja-JP" altLang="en-US" sz="4400" dirty="0"/>
              <a:t>一番目の手法は、複雑な対象全体を“</a:t>
            </a:r>
            <a:r>
              <a:rPr lang="ja-JP" altLang="ja-JP" sz="4400" dirty="0"/>
              <a:t>elements</a:t>
            </a:r>
            <a:r>
              <a:rPr lang="ja-JP" altLang="en-US" sz="4400" dirty="0"/>
              <a:t>”に分解しようとするものである。それは丁度、化学分析において水を水素と酸素に分解するのと似ている。どちらの</a:t>
            </a:r>
            <a:r>
              <a:rPr lang="ja-JP" altLang="ja-JP" sz="4400" dirty="0"/>
              <a:t>elements</a:t>
            </a:r>
            <a:r>
              <a:rPr lang="ja-JP" altLang="en-US" sz="4400" dirty="0"/>
              <a:t>も水の様々な性質は持ち合わせていないし、水にはどちらの</a:t>
            </a:r>
            <a:r>
              <a:rPr lang="ja-JP" altLang="ja-JP" sz="4400" dirty="0"/>
              <a:t>elements</a:t>
            </a:r>
            <a:r>
              <a:rPr lang="ja-JP" altLang="en-US" sz="4400" dirty="0"/>
              <a:t>が持つ性質も現れない。学生が、この方法は水の性質を上手く説明する方法だと考えて、例えば何故水は火を消し止められるのかを説明しようとすれば、水素は可燃性であり酸素は火の勢いを増すことにただ驚くに違いない</a:t>
            </a:r>
            <a:r>
              <a:rPr lang="en-US" altLang="ja-JP" sz="4400" dirty="0"/>
              <a:t>…</a:t>
            </a:r>
            <a:r>
              <a:rPr lang="ja-JP" altLang="en-US" sz="4400" dirty="0" err="1"/>
              <a:t>。</a:t>
            </a:r>
            <a:endParaRPr lang="en-US" altLang="ja-JP" sz="4400" dirty="0"/>
          </a:p>
          <a:p>
            <a:pPr algn="just">
              <a:lnSpc>
                <a:spcPct val="170000"/>
              </a:lnSpc>
              <a:buFont typeface="Wingdings" panose="05000000000000000000" pitchFamily="2" charset="2"/>
              <a:buChar char="ü"/>
            </a:pPr>
            <a:r>
              <a:rPr lang="ja-JP" altLang="en-US" sz="4400" dirty="0"/>
              <a:t>従って、もう一つの分析手法こそ採用すべきであると私達は考える。それは「</a:t>
            </a:r>
            <a:r>
              <a:rPr lang="en-US" altLang="ja-JP" sz="4400" dirty="0"/>
              <a:t>units</a:t>
            </a:r>
            <a:r>
              <a:rPr lang="ja-JP" altLang="en-US" sz="4400" dirty="0"/>
              <a:t>（単位）による分析」といったものだ。“</a:t>
            </a:r>
            <a:r>
              <a:rPr lang="ja-JP" altLang="ja-JP" sz="4400" dirty="0"/>
              <a:t>unit</a:t>
            </a:r>
            <a:r>
              <a:rPr lang="ja-JP" altLang="en-US" sz="4400" dirty="0"/>
              <a:t>”とは、</a:t>
            </a:r>
            <a:r>
              <a:rPr lang="en-US" altLang="ja-JP" sz="4400" dirty="0"/>
              <a:t>elements</a:t>
            </a:r>
            <a:r>
              <a:rPr lang="ja-JP" altLang="en-US" sz="4400" dirty="0"/>
              <a:t>とは異なり、全体が持つ基本的性質を全て残していながらもそれ以上は分割できない、分析対象となりえるものだ。つまり、水の化学的構成要素ではなく、その分子とその振る舞いこそ、水の性質を理解する上で</a:t>
            </a:r>
            <a:r>
              <a:rPr lang="en-US" altLang="ja-JP" sz="4400" dirty="0"/>
              <a:t>key</a:t>
            </a:r>
            <a:r>
              <a:rPr lang="ja-JP" altLang="en-US" sz="4400" dirty="0"/>
              <a:t>となるのである</a:t>
            </a:r>
            <a:r>
              <a:rPr lang="en-US" altLang="ja-JP" sz="4400" dirty="0"/>
              <a:t>…</a:t>
            </a:r>
            <a:r>
              <a:rPr lang="ja-JP" altLang="en-US" sz="4400" dirty="0" err="1"/>
              <a:t>。</a:t>
            </a:r>
            <a:r>
              <a:rPr lang="en-US" altLang="ja-JP" sz="4400" dirty="0"/>
              <a:t>』</a:t>
            </a:r>
            <a:endParaRPr lang="ja-JP" altLang="ja-JP" sz="4400" dirty="0"/>
          </a:p>
          <a:p>
            <a:pPr marL="0" indent="0" algn="just">
              <a:lnSpc>
                <a:spcPct val="170000"/>
              </a:lnSpc>
              <a:buNone/>
            </a:pPr>
            <a:endParaRPr lang="en-US" altLang="ja-JP" sz="4400" dirty="0"/>
          </a:p>
          <a:p>
            <a:pPr marL="0" indent="0" algn="just">
              <a:lnSpc>
                <a:spcPct val="170000"/>
              </a:lnSpc>
              <a:buNone/>
            </a:pPr>
            <a:r>
              <a:rPr lang="ja-JP" altLang="en-US" sz="4400" dirty="0"/>
              <a:t>　換言すれば、本質的性質を調べるには、本質的性質が失われないように或る程度の複雑性を残すことが必要だということである。現在、</a:t>
            </a:r>
            <a:r>
              <a:rPr lang="ja-JP" altLang="en-US" sz="4400" dirty="0">
                <a:solidFill>
                  <a:srgbClr val="FF0000"/>
                </a:solidFill>
              </a:rPr>
              <a:t>不可約性（</a:t>
            </a:r>
            <a:r>
              <a:rPr lang="en-US" altLang="ja-JP" sz="4400" dirty="0">
                <a:solidFill>
                  <a:srgbClr val="FF0000"/>
                </a:solidFill>
              </a:rPr>
              <a:t>irreducibility</a:t>
            </a:r>
            <a:r>
              <a:rPr lang="ja-JP" altLang="en-US" sz="4400" dirty="0">
                <a:solidFill>
                  <a:srgbClr val="FF0000"/>
                </a:solidFill>
              </a:rPr>
              <a:t>）は、</a:t>
            </a:r>
            <a:r>
              <a:rPr lang="ja-JP" altLang="ja-JP" sz="4400" dirty="0">
                <a:solidFill>
                  <a:srgbClr val="FF0000"/>
                </a:solidFill>
              </a:rPr>
              <a:t>the reality of human </a:t>
            </a:r>
            <a:r>
              <a:rPr lang="ja-JP" altLang="ja-JP" sz="4400" u="sng" dirty="0">
                <a:solidFill>
                  <a:srgbClr val="FF0000"/>
                </a:solidFill>
                <a:hlinkClick r:id="rId8" tooltip="Subjectivity"/>
              </a:rPr>
              <a:t>subjectivity</a:t>
            </a:r>
            <a:r>
              <a:rPr lang="ja-JP" altLang="en-US" sz="4400" dirty="0">
                <a:solidFill>
                  <a:srgbClr val="FF0000"/>
                </a:solidFill>
              </a:rPr>
              <a:t>（人間主体性の実在）、且つ／または、</a:t>
            </a:r>
            <a:r>
              <a:rPr lang="ja-JP" altLang="ja-JP" sz="4400" u="sng" dirty="0">
                <a:solidFill>
                  <a:srgbClr val="FF0000"/>
                </a:solidFill>
                <a:hlinkClick r:id="rId9" tooltip="Free will"/>
              </a:rPr>
              <a:t>free will</a:t>
            </a:r>
            <a:r>
              <a:rPr lang="ja-JP" altLang="en-US" sz="4400" dirty="0">
                <a:solidFill>
                  <a:srgbClr val="FF0000"/>
                </a:solidFill>
              </a:rPr>
              <a:t>を擁護し</a:t>
            </a:r>
            <a:r>
              <a:rPr lang="ja-JP" altLang="en-US" sz="4400" dirty="0"/>
              <a:t>、この様な概念に反対の立場をとる</a:t>
            </a:r>
            <a:r>
              <a:rPr lang="ja-JP" altLang="ja-JP" sz="4400" u="sng" dirty="0">
                <a:hlinkClick r:id="rId10" tooltip="Folk psychology"/>
              </a:rPr>
              <a:t>folk psychology</a:t>
            </a:r>
            <a:r>
              <a:rPr lang="ja-JP" altLang="en-US" sz="4400" dirty="0"/>
              <a:t>研究者、例えば</a:t>
            </a:r>
            <a:r>
              <a:rPr lang="ja-JP" altLang="ja-JP" sz="4400" dirty="0">
                <a:hlinkClick r:id="rId11" tooltip="Paul Churchland"/>
              </a:rPr>
              <a:t>Paul</a:t>
            </a:r>
            <a:r>
              <a:rPr lang="ja-JP" altLang="ja-JP" sz="4400" dirty="0"/>
              <a:t> and </a:t>
            </a:r>
            <a:r>
              <a:rPr lang="ja-JP" altLang="ja-JP" sz="4400" u="sng" dirty="0">
                <a:hlinkClick r:id="rId12" tooltip="Patricia Churchland"/>
              </a:rPr>
              <a:t>Patricia Churchland</a:t>
            </a:r>
            <a:r>
              <a:rPr lang="ja-JP" altLang="en-US" sz="4400" dirty="0"/>
              <a:t>夫妻、に反論する際に最も頻繁に使われる原理である。</a:t>
            </a:r>
            <a:endParaRPr kumimoji="1" lang="ja-JP" altLang="en-US" sz="4400" dirty="0"/>
          </a:p>
        </p:txBody>
      </p:sp>
      <p:sp>
        <p:nvSpPr>
          <p:cNvPr id="2" name="スライド番号プレースホルダー 1">
            <a:extLst>
              <a:ext uri="{FF2B5EF4-FFF2-40B4-BE49-F238E27FC236}">
                <a16:creationId xmlns:a16="http://schemas.microsoft.com/office/drawing/2014/main" id="{A1EB0D7D-C526-495B-A090-5BE79BE80691}"/>
              </a:ext>
            </a:extLst>
          </p:cNvPr>
          <p:cNvSpPr>
            <a:spLocks noGrp="1"/>
          </p:cNvSpPr>
          <p:nvPr>
            <p:ph type="sldNum" sz="quarter" idx="12"/>
          </p:nvPr>
        </p:nvSpPr>
        <p:spPr/>
        <p:txBody>
          <a:bodyPr/>
          <a:lstStyle/>
          <a:p>
            <a:fld id="{E7BB4546-072A-4295-8667-A3519A533463}" type="slidenum">
              <a:rPr lang="ja-JP" altLang="en-US" smtClean="0"/>
              <a:pPr/>
              <a:t>15</a:t>
            </a:fld>
            <a:endParaRPr lang="ja-JP" altLang="en-US" dirty="0"/>
          </a:p>
        </p:txBody>
      </p:sp>
    </p:spTree>
    <p:extLst>
      <p:ext uri="{BB962C8B-B14F-4D97-AF65-F5344CB8AC3E}">
        <p14:creationId xmlns:p14="http://schemas.microsoft.com/office/powerpoint/2010/main" val="240999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ヨハネによる福音 </a:t>
            </a:r>
            <a:r>
              <a:rPr kumimoji="1" lang="en-US" altLang="ja-JP" dirty="0"/>
              <a:t>20</a:t>
            </a:r>
            <a:r>
              <a:rPr kumimoji="1" lang="ja-JP" altLang="en-US" dirty="0"/>
              <a:t>章</a:t>
            </a:r>
            <a:r>
              <a:rPr kumimoji="1" lang="en-US" altLang="ja-JP" dirty="0"/>
              <a:t>19-31</a:t>
            </a:r>
            <a:br>
              <a:rPr kumimoji="1" lang="en-US" altLang="ja-JP" dirty="0"/>
            </a:br>
            <a:r>
              <a:rPr lang="ja-JP" altLang="en-US" sz="1050" dirty="0"/>
              <a:t>聖霊を受けなさい。だれの罪でも、あなた</a:t>
            </a:r>
            <a:r>
              <a:rPr lang="ja-JP" altLang="en-US" sz="1050" b="1" u="sng" dirty="0">
                <a:solidFill>
                  <a:srgbClr val="FF0000"/>
                </a:solidFill>
              </a:rPr>
              <a:t>がた</a:t>
            </a:r>
            <a:r>
              <a:rPr lang="ja-JP" altLang="en-US" sz="1050" dirty="0"/>
              <a:t>が赦せば、その罪は赦される。だれの罪でも、あなた</a:t>
            </a:r>
            <a:r>
              <a:rPr lang="ja-JP" altLang="en-US" sz="1050" b="1" u="sng" dirty="0">
                <a:solidFill>
                  <a:srgbClr val="FF0000"/>
                </a:solidFill>
              </a:rPr>
              <a:t>がた</a:t>
            </a:r>
            <a:r>
              <a:rPr lang="ja-JP" altLang="en-US" sz="1050" dirty="0"/>
              <a:t>が赦さなければ、赦されないまま残る。</a:t>
            </a:r>
            <a:endParaRPr kumimoji="1" lang="ja-JP" altLang="en-US" sz="1800" dirty="0"/>
          </a:p>
        </p:txBody>
      </p:sp>
      <p:sp>
        <p:nvSpPr>
          <p:cNvPr id="3" name="コンテンツ プレースホルダー 2"/>
          <p:cNvSpPr>
            <a:spLocks noGrp="1"/>
          </p:cNvSpPr>
          <p:nvPr>
            <p:ph idx="1"/>
          </p:nvPr>
        </p:nvSpPr>
        <p:spPr>
          <a:xfrm>
            <a:off x="457200" y="1600200"/>
            <a:ext cx="7504386" cy="4524703"/>
          </a:xfrm>
        </p:spPr>
        <p:txBody>
          <a:bodyPr>
            <a:normAutofit fontScale="55000" lnSpcReduction="20000"/>
          </a:bodyPr>
          <a:lstStyle/>
          <a:p>
            <a:pPr marL="0" indent="0">
              <a:buNone/>
            </a:pPr>
            <a:r>
              <a:rPr lang="ja-JP" altLang="en-US" dirty="0"/>
              <a:t>◆（復活の後）イエス、弟子たちに現れる</a:t>
            </a:r>
          </a:p>
          <a:p>
            <a:pPr marL="0" indent="0" algn="just">
              <a:lnSpc>
                <a:spcPct val="170000"/>
              </a:lnSpc>
              <a:buNone/>
            </a:pPr>
            <a:r>
              <a:rPr lang="en-US" altLang="ja-JP" dirty="0"/>
              <a:t>20:19 </a:t>
            </a:r>
            <a:r>
              <a:rPr lang="ja-JP" altLang="en-US" dirty="0"/>
              <a:t>その日、すなわち週の初めの日の夕方、弟子たちはユダヤ人を恐れて、自分たちのいる家の戸に鍵をかけていた。そこへ、イエスが来て真ん中に立ち、「あなたがたに平和があるように」と言われた。　　</a:t>
            </a:r>
            <a:r>
              <a:rPr lang="en-US" altLang="ja-JP" dirty="0"/>
              <a:t>20:20 </a:t>
            </a:r>
            <a:r>
              <a:rPr lang="ja-JP" altLang="en-US" dirty="0"/>
              <a:t>そう言って、手とわき腹とをお見せになった。弟子たちは、主を見て喜んだ。　　</a:t>
            </a:r>
            <a:r>
              <a:rPr lang="en-US" altLang="ja-JP" dirty="0"/>
              <a:t>20:21 </a:t>
            </a:r>
            <a:r>
              <a:rPr lang="ja-JP" altLang="en-US" dirty="0"/>
              <a:t>イエスは重ねて言われた。「あなたがたに平和があるように。父がわたしをお遣わしになったように、わたしもあなたがたを遣わす。」　　</a:t>
            </a:r>
            <a:r>
              <a:rPr lang="en-US" altLang="ja-JP" dirty="0"/>
              <a:t>20:22 </a:t>
            </a:r>
            <a:r>
              <a:rPr lang="ja-JP" altLang="en-US" dirty="0"/>
              <a:t>そう言ってから、彼らに息を吹きかけて言われた。「</a:t>
            </a:r>
            <a:r>
              <a:rPr lang="ja-JP" altLang="en-US" u="sng" dirty="0"/>
              <a:t>聖霊を受けなさい</a:t>
            </a:r>
            <a:r>
              <a:rPr lang="ja-JP" altLang="en-US" dirty="0"/>
              <a:t>。　　</a:t>
            </a:r>
            <a:r>
              <a:rPr lang="en-US" altLang="ja-JP" dirty="0"/>
              <a:t>20:23 </a:t>
            </a:r>
            <a:r>
              <a:rPr lang="ja-JP" altLang="en-US" u="sng" dirty="0"/>
              <a:t>だれの罪でも、あなた</a:t>
            </a:r>
            <a:r>
              <a:rPr lang="ja-JP" altLang="en-US" u="sng" dirty="0">
                <a:solidFill>
                  <a:srgbClr val="FF0000"/>
                </a:solidFill>
              </a:rPr>
              <a:t>がた</a:t>
            </a:r>
            <a:r>
              <a:rPr lang="ja-JP" altLang="en-US" u="sng" dirty="0"/>
              <a:t>が赦せば、その罪は赦される</a:t>
            </a:r>
            <a:r>
              <a:rPr lang="ja-JP" altLang="en-US" dirty="0"/>
              <a:t>。</a:t>
            </a:r>
            <a:r>
              <a:rPr lang="ja-JP" altLang="en-US" u="sng" dirty="0"/>
              <a:t>だれの罪でも、あなた</a:t>
            </a:r>
            <a:r>
              <a:rPr lang="ja-JP" altLang="en-US" u="sng" dirty="0">
                <a:solidFill>
                  <a:srgbClr val="FF0000"/>
                </a:solidFill>
              </a:rPr>
              <a:t>がた</a:t>
            </a:r>
            <a:r>
              <a:rPr lang="ja-JP" altLang="en-US" u="sng" dirty="0"/>
              <a:t>が赦さなければ、赦されないまま残る</a:t>
            </a:r>
            <a:r>
              <a:rPr lang="ja-JP" altLang="en-US"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E7BB4546-072A-4295-8667-A3519A533463}" type="slidenum">
              <a:rPr lang="ja-JP" altLang="en-US" smtClean="0"/>
              <a:pPr/>
              <a:t>16</a:t>
            </a:fld>
            <a:endParaRPr lang="ja-JP" altLang="en-US" dirty="0"/>
          </a:p>
        </p:txBody>
      </p:sp>
    </p:spTree>
    <p:extLst>
      <p:ext uri="{BB962C8B-B14F-4D97-AF65-F5344CB8AC3E}">
        <p14:creationId xmlns:p14="http://schemas.microsoft.com/office/powerpoint/2010/main" val="345954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800" dirty="0"/>
              <a:t>第一</a:t>
            </a:r>
            <a:r>
              <a:rPr lang="en-US" altLang="ja-JP" sz="2800" dirty="0"/>
              <a:t>Vatican</a:t>
            </a:r>
            <a:r>
              <a:rPr lang="ja-JP" altLang="en-US" sz="2800" dirty="0"/>
              <a:t>公会議</a:t>
            </a:r>
            <a:r>
              <a:rPr lang="en-US" altLang="ja-JP" sz="1200" dirty="0"/>
              <a:t>(1869-1870)</a:t>
            </a:r>
            <a:r>
              <a:rPr lang="ja-JP" altLang="en-US" sz="2800" dirty="0"/>
              <a:t>に、</a:t>
            </a:r>
            <a:r>
              <a:rPr lang="en-US" altLang="ja-JP" sz="2800" dirty="0"/>
              <a:t>Wesleyans</a:t>
            </a:r>
            <a:r>
              <a:rPr lang="en-US" altLang="ja-JP" sz="1200" dirty="0">
                <a:solidFill>
                  <a:prstClr val="black"/>
                </a:solidFill>
              </a:rPr>
              <a:t> (</a:t>
            </a:r>
            <a:r>
              <a:rPr lang="ja-JP" altLang="en-US" sz="1200" dirty="0">
                <a:solidFill>
                  <a:prstClr val="black"/>
                </a:solidFill>
              </a:rPr>
              <a:t>ペンテコステル派</a:t>
            </a:r>
            <a:r>
              <a:rPr lang="en-US" altLang="ja-JP" sz="1200" dirty="0">
                <a:solidFill>
                  <a:prstClr val="black"/>
                </a:solidFill>
              </a:rPr>
              <a:t>)</a:t>
            </a:r>
            <a:r>
              <a:rPr lang="ja-JP" altLang="en-US" sz="2800" dirty="0"/>
              <a:t>が</a:t>
            </a:r>
            <a:br>
              <a:rPr lang="en-US" altLang="ja-JP" sz="2800" dirty="0"/>
            </a:br>
            <a:r>
              <a:rPr lang="en-US" altLang="ja-JP" sz="2800" dirty="0">
                <a:hlinkClick r:id="rId3"/>
              </a:rPr>
              <a:t>popular sovereignty</a:t>
            </a:r>
            <a:r>
              <a:rPr lang="ja-JP" altLang="en-US" sz="2800" dirty="0"/>
              <a:t>を求めて以下の文書を提出</a:t>
            </a:r>
            <a:endParaRPr kumimoji="1" lang="ja-JP" altLang="en-US" sz="2800" dirty="0"/>
          </a:p>
        </p:txBody>
      </p:sp>
      <p:sp>
        <p:nvSpPr>
          <p:cNvPr id="3" name="スライド番号プレースホルダー 2"/>
          <p:cNvSpPr>
            <a:spLocks noGrp="1"/>
          </p:cNvSpPr>
          <p:nvPr>
            <p:ph type="sldNum" sz="quarter" idx="12"/>
          </p:nvPr>
        </p:nvSpPr>
        <p:spPr/>
        <p:txBody>
          <a:bodyPr/>
          <a:lstStyle/>
          <a:p>
            <a:fld id="{E7BB4546-072A-4295-8667-A3519A533463}" type="slidenum">
              <a:rPr lang="ja-JP" altLang="en-US" smtClean="0"/>
              <a:pPr/>
              <a:t>17</a:t>
            </a:fld>
            <a:endParaRPr lang="ja-JP" altLang="en-US" dirty="0"/>
          </a:p>
        </p:txBody>
      </p:sp>
      <p:pic>
        <p:nvPicPr>
          <p:cNvPr id="7" name="コンテンツ プレースホルダー 6">
            <a:extLst>
              <a:ext uri="{FF2B5EF4-FFF2-40B4-BE49-F238E27FC236}">
                <a16:creationId xmlns:a16="http://schemas.microsoft.com/office/drawing/2014/main" id="{33122E29-9908-438C-BE79-C01B0F37AD61}"/>
              </a:ext>
            </a:extLst>
          </p:cNvPr>
          <p:cNvPicPr>
            <a:picLocks noGrp="1" noChangeAspect="1"/>
          </p:cNvPicPr>
          <p:nvPr>
            <p:ph idx="1"/>
          </p:nvPr>
        </p:nvPicPr>
        <p:blipFill>
          <a:blip r:embed="rId4"/>
          <a:stretch>
            <a:fillRect/>
          </a:stretch>
        </p:blipFill>
        <p:spPr>
          <a:xfrm>
            <a:off x="1635418" y="1307242"/>
            <a:ext cx="6068665" cy="5550758"/>
          </a:xfrm>
          <a:prstGeom prst="rect">
            <a:avLst/>
          </a:prstGeom>
        </p:spPr>
      </p:pic>
    </p:spTree>
    <p:extLst>
      <p:ext uri="{BB962C8B-B14F-4D97-AF65-F5344CB8AC3E}">
        <p14:creationId xmlns:p14="http://schemas.microsoft.com/office/powerpoint/2010/main" val="405555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5962"/>
            <a:ext cx="8229600" cy="1143000"/>
          </a:xfrm>
        </p:spPr>
        <p:txBody>
          <a:bodyPr/>
          <a:lstStyle/>
          <a:p>
            <a:r>
              <a:rPr kumimoji="1" lang="ja-JP" altLang="en-US" dirty="0"/>
              <a:t>新たな使徒的勧告</a:t>
            </a:r>
            <a:r>
              <a:rPr kumimoji="1" lang="en-US" altLang="ja-JP" sz="1800" dirty="0"/>
              <a:t>2018.04.09</a:t>
            </a:r>
            <a:br>
              <a:rPr kumimoji="1" lang="en-US" altLang="ja-JP" sz="1800" dirty="0"/>
            </a:br>
            <a:r>
              <a:rPr lang="ja-JP" altLang="en-US" sz="1800" dirty="0"/>
              <a:t>イエスは私達が</a:t>
            </a:r>
            <a:r>
              <a:rPr lang="en-US" altLang="ja-JP" sz="1800" dirty="0"/>
              <a:t>saints</a:t>
            </a:r>
            <a:r>
              <a:rPr lang="ja-JP" altLang="en-US" sz="1100" dirty="0"/>
              <a:t>（訳注：小文字）</a:t>
            </a:r>
            <a:r>
              <a:rPr lang="ja-JP" altLang="en-US" sz="1800" dirty="0"/>
              <a:t>になることを望んでいます</a:t>
            </a:r>
            <a:endParaRPr kumimoji="1" lang="ja-JP" altLang="en-US" sz="1800" dirty="0"/>
          </a:p>
        </p:txBody>
      </p:sp>
      <p:pic>
        <p:nvPicPr>
          <p:cNvPr id="5" name="コンテンツ プレースホルダー 4"/>
          <p:cNvPicPr>
            <a:picLocks noGrp="1" noChangeAspect="1"/>
          </p:cNvPicPr>
          <p:nvPr>
            <p:ph sz="half" idx="1"/>
          </p:nvPr>
        </p:nvPicPr>
        <p:blipFill>
          <a:blip r:embed="rId3"/>
          <a:stretch>
            <a:fillRect/>
          </a:stretch>
        </p:blipFill>
        <p:spPr>
          <a:xfrm>
            <a:off x="0" y="1319212"/>
            <a:ext cx="5686971" cy="3972746"/>
          </a:xfrm>
          <a:prstGeom prst="rect">
            <a:avLst/>
          </a:prstGeom>
        </p:spPr>
      </p:pic>
      <p:sp>
        <p:nvSpPr>
          <p:cNvPr id="6" name="コンテンツ プレースホルダー 5"/>
          <p:cNvSpPr>
            <a:spLocks noGrp="1"/>
          </p:cNvSpPr>
          <p:nvPr>
            <p:ph sz="half" idx="2"/>
          </p:nvPr>
        </p:nvSpPr>
        <p:spPr>
          <a:xfrm>
            <a:off x="5722882" y="1319212"/>
            <a:ext cx="3421118" cy="5097463"/>
          </a:xfrm>
        </p:spPr>
        <p:txBody>
          <a:bodyPr>
            <a:normAutofit fontScale="70000" lnSpcReduction="20000"/>
          </a:bodyPr>
          <a:lstStyle/>
          <a:p>
            <a:r>
              <a:rPr lang="en-US" altLang="ja-JP" b="1" dirty="0">
                <a:hlinkClick r:id="rId4"/>
              </a:rPr>
              <a:t>Pope Francis</a:t>
            </a:r>
            <a:r>
              <a:rPr lang="en-US" altLang="ja-JP" b="1" dirty="0"/>
              <a:t> has written a new apostolic exhortation on “the call to holiness in the contemporary world.” </a:t>
            </a:r>
          </a:p>
          <a:p>
            <a:r>
              <a:rPr lang="en-US" altLang="ja-JP" b="1" dirty="0"/>
              <a:t>“Gaudete et Exsultate” is the Latin title of the text, which translated into English means “Rejoice and Be Glad.” The words are taken from the Gospel of Matthew (5:12) at the end of the discourse on the Beatitudes.</a:t>
            </a:r>
          </a:p>
          <a:p>
            <a:r>
              <a:rPr lang="en-US" altLang="ja-JP" b="1" dirty="0"/>
              <a:t>Read America’s expert analysis and summary of the document, or </a:t>
            </a:r>
            <a:r>
              <a:rPr lang="en-US" altLang="ja-JP" b="1" dirty="0">
                <a:hlinkClick r:id="rId5"/>
              </a:rPr>
              <a:t>download the PDF in full</a:t>
            </a:r>
            <a:r>
              <a:rPr lang="en-US" altLang="ja-JP" b="1" dirty="0"/>
              <a:t>. </a:t>
            </a:r>
          </a:p>
          <a:p>
            <a:endParaRPr kumimoji="1" lang="ja-JP" altLang="en-US" dirty="0"/>
          </a:p>
        </p:txBody>
      </p:sp>
      <p:sp>
        <p:nvSpPr>
          <p:cNvPr id="4" name="スライド番号プレースホルダー 3"/>
          <p:cNvSpPr>
            <a:spLocks noGrp="1"/>
          </p:cNvSpPr>
          <p:nvPr>
            <p:ph type="sldNum" sz="quarter" idx="12"/>
          </p:nvPr>
        </p:nvSpPr>
        <p:spPr>
          <a:xfrm>
            <a:off x="7010400" y="15712"/>
            <a:ext cx="2133600" cy="365125"/>
          </a:xfrm>
        </p:spPr>
        <p:txBody>
          <a:bodyPr/>
          <a:lstStyle/>
          <a:p>
            <a:fld id="{E7BB4546-072A-4295-8667-A3519A533463}" type="slidenum">
              <a:rPr lang="ja-JP" altLang="en-US" smtClean="0"/>
              <a:pPr/>
              <a:t>18</a:t>
            </a:fld>
            <a:endParaRPr lang="ja-JP" altLang="en-US" dirty="0"/>
          </a:p>
        </p:txBody>
      </p:sp>
      <p:sp>
        <p:nvSpPr>
          <p:cNvPr id="7" name="正方形/長方形 6"/>
          <p:cNvSpPr/>
          <p:nvPr/>
        </p:nvSpPr>
        <p:spPr>
          <a:xfrm>
            <a:off x="118533" y="3752194"/>
            <a:ext cx="5568438" cy="13099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8EBF7F8-E508-4877-A266-742C9B66D05D}"/>
              </a:ext>
            </a:extLst>
          </p:cNvPr>
          <p:cNvSpPr txBox="1"/>
          <p:nvPr/>
        </p:nvSpPr>
        <p:spPr>
          <a:xfrm>
            <a:off x="118533" y="5327374"/>
            <a:ext cx="5911331" cy="1169551"/>
          </a:xfrm>
          <a:prstGeom prst="rect">
            <a:avLst/>
          </a:prstGeom>
          <a:noFill/>
          <a:ln w="25400">
            <a:solidFill>
              <a:srgbClr val="FF0000"/>
            </a:solidFill>
          </a:ln>
        </p:spPr>
        <p:txBody>
          <a:bodyPr wrap="square" rtlCol="0">
            <a:spAutoFit/>
          </a:bodyPr>
          <a:lstStyle/>
          <a:p>
            <a:r>
              <a:rPr kumimoji="1" lang="ja-JP" altLang="en-US" sz="1400" u="sng" dirty="0"/>
              <a:t>新たな使徒的勧告：イエスは私達が</a:t>
            </a:r>
            <a:r>
              <a:rPr kumimoji="1" lang="en-US" altLang="ja-JP" sz="1400" u="sng" dirty="0"/>
              <a:t>saints</a:t>
            </a:r>
            <a:r>
              <a:rPr kumimoji="1" lang="ja-JP" altLang="en-US" sz="1050" u="sng" dirty="0"/>
              <a:t>（小文字）</a:t>
            </a:r>
            <a:r>
              <a:rPr kumimoji="1" lang="ja-JP" altLang="en-US" sz="1400" u="sng" dirty="0"/>
              <a:t>になることを望んでいます</a:t>
            </a:r>
            <a:r>
              <a:rPr kumimoji="1" lang="ja-JP" altLang="en-US" sz="1400" dirty="0"/>
              <a:t>。</a:t>
            </a:r>
            <a:endParaRPr kumimoji="1" lang="en-US" altLang="ja-JP" sz="1400" dirty="0"/>
          </a:p>
          <a:p>
            <a:r>
              <a:rPr kumimoji="1" lang="en-US" altLang="ja-JP" sz="1400" dirty="0"/>
              <a:t>Pope Francis</a:t>
            </a:r>
            <a:r>
              <a:rPr kumimoji="1" lang="ja-JP" altLang="en-US" sz="1400" dirty="0"/>
              <a:t>は新たな教義文書でこう述べています。キリストは簡単な言葉でご自身に従うよう説いたのに、“律法学者達”がそれを彼等の</a:t>
            </a:r>
            <a:r>
              <a:rPr kumimoji="1" lang="en-US" altLang="ja-JP" sz="1400" dirty="0"/>
              <a:t>legalism and </a:t>
            </a:r>
            <a:r>
              <a:rPr kumimoji="1" lang="en-US" altLang="ja-JP" sz="1400" dirty="0">
                <a:hlinkClick r:id="rId6"/>
              </a:rPr>
              <a:t>casuistry</a:t>
            </a:r>
            <a:r>
              <a:rPr kumimoji="1" lang="ja-JP" altLang="en-US" sz="1400" dirty="0"/>
              <a:t>（律法主義と</a:t>
            </a:r>
            <a:r>
              <a:rPr kumimoji="1" lang="ja-JP" altLang="en-US" sz="1400" dirty="0">
                <a:hlinkClick r:id="rId7"/>
              </a:rPr>
              <a:t>決疑論</a:t>
            </a:r>
            <a:r>
              <a:rPr kumimoji="1" lang="ja-JP" altLang="en-US" sz="1400" dirty="0"/>
              <a:t>）でもって複雑化し、彼等の閉塞的神学と倫理教義という</a:t>
            </a:r>
            <a:r>
              <a:rPr kumimoji="1" lang="en-US" altLang="ja-JP" sz="1400" dirty="0"/>
              <a:t> </a:t>
            </a:r>
            <a:r>
              <a:rPr kumimoji="1" lang="ja-JP" altLang="en-US" sz="1400" dirty="0"/>
              <a:t>“重い荷物”を</a:t>
            </a:r>
            <a:r>
              <a:rPr lang="en-US" altLang="ja-JP" sz="1400" dirty="0"/>
              <a:t>people</a:t>
            </a:r>
            <a:r>
              <a:rPr lang="ja-JP" altLang="en-US" sz="1400" dirty="0"/>
              <a:t>の肩に負わせたのです、と。　（半訳 </a:t>
            </a:r>
            <a:r>
              <a:rPr lang="en-US" altLang="ja-JP" sz="1400" dirty="0"/>
              <a:t>by </a:t>
            </a:r>
            <a:r>
              <a:rPr lang="ja-JP" altLang="en-US" sz="1400" dirty="0"/>
              <a:t>齋藤）</a:t>
            </a:r>
            <a:endParaRPr kumimoji="1" lang="ja-JP" altLang="en-US" sz="1400" dirty="0"/>
          </a:p>
        </p:txBody>
      </p:sp>
      <p:sp>
        <p:nvSpPr>
          <p:cNvPr id="8" name="テキスト ボックス 7">
            <a:extLst>
              <a:ext uri="{FF2B5EF4-FFF2-40B4-BE49-F238E27FC236}">
                <a16:creationId xmlns:a16="http://schemas.microsoft.com/office/drawing/2014/main" id="{1F54F309-BDFE-4CA6-96BD-DDAE4A6A6139}"/>
              </a:ext>
            </a:extLst>
          </p:cNvPr>
          <p:cNvSpPr txBox="1"/>
          <p:nvPr/>
        </p:nvSpPr>
        <p:spPr>
          <a:xfrm>
            <a:off x="231228" y="6512852"/>
            <a:ext cx="8358250" cy="369332"/>
          </a:xfrm>
          <a:prstGeom prst="rect">
            <a:avLst/>
          </a:prstGeom>
          <a:noFill/>
        </p:spPr>
        <p:txBody>
          <a:bodyPr wrap="none" rtlCol="0">
            <a:spAutoFit/>
          </a:bodyPr>
          <a:lstStyle/>
          <a:p>
            <a:r>
              <a:rPr lang="ja-JP" altLang="en-US" dirty="0"/>
              <a:t>実際の記述：</a:t>
            </a:r>
            <a:r>
              <a:rPr lang="en-US" altLang="ja-JP" dirty="0"/>
              <a:t>wants us to be saints and not to settle for a bland and mediocre existence</a:t>
            </a:r>
            <a:endParaRPr kumimoji="1" lang="ja-JP" altLang="en-US" dirty="0"/>
          </a:p>
        </p:txBody>
      </p:sp>
      <p:sp>
        <p:nvSpPr>
          <p:cNvPr id="9" name="テキスト ボックス 8">
            <a:extLst>
              <a:ext uri="{FF2B5EF4-FFF2-40B4-BE49-F238E27FC236}">
                <a16:creationId xmlns:a16="http://schemas.microsoft.com/office/drawing/2014/main" id="{57A9F0E1-5C48-48FE-BCEC-D6D223A4A8DB}"/>
              </a:ext>
            </a:extLst>
          </p:cNvPr>
          <p:cNvSpPr txBox="1"/>
          <p:nvPr/>
        </p:nvSpPr>
        <p:spPr>
          <a:xfrm>
            <a:off x="4572000" y="6469802"/>
            <a:ext cx="845103" cy="230832"/>
          </a:xfrm>
          <a:prstGeom prst="rect">
            <a:avLst/>
          </a:prstGeom>
          <a:noFill/>
        </p:spPr>
        <p:txBody>
          <a:bodyPr wrap="none" rtlCol="0">
            <a:spAutoFit/>
          </a:bodyPr>
          <a:lstStyle/>
          <a:p>
            <a:r>
              <a:rPr kumimoji="1" lang="ja-JP" altLang="en-US" sz="900" dirty="0"/>
              <a:t>～で妥協する</a:t>
            </a:r>
          </a:p>
        </p:txBody>
      </p:sp>
      <p:sp>
        <p:nvSpPr>
          <p:cNvPr id="10" name="テキスト ボックス 9">
            <a:extLst>
              <a:ext uri="{FF2B5EF4-FFF2-40B4-BE49-F238E27FC236}">
                <a16:creationId xmlns:a16="http://schemas.microsoft.com/office/drawing/2014/main" id="{2FE3A5B8-E4F7-41D6-9284-854F22156D12}"/>
              </a:ext>
            </a:extLst>
          </p:cNvPr>
          <p:cNvSpPr txBox="1"/>
          <p:nvPr/>
        </p:nvSpPr>
        <p:spPr>
          <a:xfrm>
            <a:off x="6484883" y="6466686"/>
            <a:ext cx="1513556" cy="230832"/>
          </a:xfrm>
          <a:prstGeom prst="rect">
            <a:avLst/>
          </a:prstGeom>
          <a:noFill/>
        </p:spPr>
        <p:txBody>
          <a:bodyPr wrap="none" rtlCol="0">
            <a:spAutoFit/>
          </a:bodyPr>
          <a:lstStyle/>
          <a:p>
            <a:r>
              <a:rPr kumimoji="1" lang="ja-JP" altLang="en-US" sz="900" dirty="0"/>
              <a:t>凡庸な、可もなく不可もない</a:t>
            </a:r>
          </a:p>
        </p:txBody>
      </p:sp>
      <p:sp>
        <p:nvSpPr>
          <p:cNvPr id="11" name="吹き出し: 四角形 10">
            <a:extLst>
              <a:ext uri="{FF2B5EF4-FFF2-40B4-BE49-F238E27FC236}">
                <a16:creationId xmlns:a16="http://schemas.microsoft.com/office/drawing/2014/main" id="{ADD1C156-E3AE-48B2-9BBE-A7DC4BD2D669}"/>
              </a:ext>
            </a:extLst>
          </p:cNvPr>
          <p:cNvSpPr/>
          <p:nvPr/>
        </p:nvSpPr>
        <p:spPr>
          <a:xfrm>
            <a:off x="6193321" y="5852283"/>
            <a:ext cx="2235975" cy="564392"/>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ハンナ・アレントの「悪の凡庸」を彷彿とさせる</a:t>
            </a:r>
          </a:p>
        </p:txBody>
      </p:sp>
    </p:spTree>
    <p:extLst>
      <p:ext uri="{BB962C8B-B14F-4D97-AF65-F5344CB8AC3E}">
        <p14:creationId xmlns:p14="http://schemas.microsoft.com/office/powerpoint/2010/main" val="341118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理性と信仰は相互に補い合い、いつの日か</a:t>
            </a:r>
            <a:r>
              <a:rPr kumimoji="1" lang="en-US" altLang="ja-JP" sz="3200" dirty="0"/>
              <a:t>…</a:t>
            </a:r>
            <a:endParaRPr kumimoji="1" lang="ja-JP" altLang="en-US" sz="3200" dirty="0"/>
          </a:p>
        </p:txBody>
      </p:sp>
      <p:sp>
        <p:nvSpPr>
          <p:cNvPr id="3" name="コンテンツ プレースホルダー 2"/>
          <p:cNvSpPr>
            <a:spLocks noGrp="1"/>
          </p:cNvSpPr>
          <p:nvPr>
            <p:ph sz="half" idx="1"/>
          </p:nvPr>
        </p:nvSpPr>
        <p:spPr>
          <a:xfrm>
            <a:off x="81280" y="1242991"/>
            <a:ext cx="4962901" cy="4611269"/>
          </a:xfrm>
        </p:spPr>
        <p:txBody>
          <a:bodyPr>
            <a:noAutofit/>
          </a:bodyPr>
          <a:lstStyle/>
          <a:p>
            <a:pPr marL="0" indent="0">
              <a:buNone/>
            </a:pPr>
            <a:r>
              <a:rPr lang="en-US" altLang="ja-JP" sz="1800" dirty="0">
                <a:hlinkClick r:id="rId3"/>
              </a:rPr>
              <a:t>Law of Graduality</a:t>
            </a:r>
            <a:r>
              <a:rPr lang="ja-JP" altLang="en-US" sz="1800" dirty="0"/>
              <a:t> 漸進の法則 </a:t>
            </a:r>
            <a:br>
              <a:rPr lang="en-US" altLang="ja-JP" sz="1800" dirty="0"/>
            </a:br>
            <a:r>
              <a:rPr lang="ja-JP" altLang="en-US" sz="1200" dirty="0"/>
              <a:t>（</a:t>
            </a:r>
            <a:r>
              <a:rPr lang="en-US" altLang="ja-JP" sz="1200" dirty="0"/>
              <a:t>Wikipedia </a:t>
            </a:r>
            <a:r>
              <a:rPr lang="ja-JP" altLang="en-US" sz="1200" dirty="0"/>
              <a:t>半訳 </a:t>
            </a:r>
            <a:r>
              <a:rPr lang="en-US" altLang="ja-JP" sz="1200" dirty="0"/>
              <a:t>by </a:t>
            </a:r>
            <a:r>
              <a:rPr lang="ja-JP" altLang="en-US" sz="1200" dirty="0"/>
              <a:t>齋藤）</a:t>
            </a:r>
            <a:endParaRPr lang="en-US" altLang="ja-JP" sz="1200" dirty="0">
              <a:hlinkClick r:id="rId4" tooltip="Catholic moral theology"/>
            </a:endParaRPr>
          </a:p>
          <a:p>
            <a:pPr marL="0" indent="0" algn="just">
              <a:lnSpc>
                <a:spcPct val="120000"/>
              </a:lnSpc>
              <a:buNone/>
            </a:pPr>
            <a:r>
              <a:rPr lang="ja-JP" altLang="en-US" sz="1200" dirty="0"/>
              <a:t>　</a:t>
            </a:r>
            <a:r>
              <a:rPr lang="en-US" altLang="ja-JP" sz="1600" dirty="0">
                <a:hlinkClick r:id="rId4" tooltip="Catholic moral theology"/>
              </a:rPr>
              <a:t>Catholic moral theology</a:t>
            </a:r>
            <a:r>
              <a:rPr lang="ja-JP" altLang="en-US" sz="1600" dirty="0"/>
              <a:t>において漸進の法則</a:t>
            </a:r>
            <a:r>
              <a:rPr lang="ja-JP" altLang="en-US" sz="1100" dirty="0"/>
              <a:t>（</a:t>
            </a:r>
            <a:r>
              <a:rPr lang="en-US" altLang="ja-JP" sz="1100" dirty="0"/>
              <a:t>the law of graduality, the law of gradualness or gradualism</a:t>
            </a:r>
            <a:r>
              <a:rPr lang="ja-JP" altLang="en-US" sz="1100" dirty="0"/>
              <a:t>）</a:t>
            </a:r>
            <a:r>
              <a:rPr lang="ja-JP" altLang="en-US" sz="1600" dirty="0"/>
              <a:t>とは、</a:t>
            </a:r>
            <a:r>
              <a:rPr lang="en-US" altLang="ja-JP" sz="1600" dirty="0"/>
              <a:t>people</a:t>
            </a:r>
            <a:r>
              <a:rPr lang="ja-JP" altLang="en-US" sz="1600" dirty="0"/>
              <a:t>が</a:t>
            </a:r>
            <a:r>
              <a:rPr lang="en-US" altLang="ja-JP" sz="1600" dirty="0"/>
              <a:t>virtues</a:t>
            </a:r>
            <a:r>
              <a:rPr lang="ja-JP" altLang="en-US" sz="1600" dirty="0"/>
              <a:t>（諸徳）を徐々に成長させて神との関係性を改善していくこと。言い換えれば、一足飛びに</a:t>
            </a:r>
            <a:r>
              <a:rPr lang="en-US" altLang="ja-JP" sz="1600" dirty="0"/>
              <a:t>perfection</a:t>
            </a:r>
            <a:r>
              <a:rPr lang="ja-JP" altLang="en-US" sz="1600" dirty="0"/>
              <a:t>できないこと、を意味する</a:t>
            </a:r>
            <a:r>
              <a:rPr lang="en-US" altLang="ja-JP" sz="1600" baseline="30000" dirty="0">
                <a:hlinkClick r:id="rId5"/>
              </a:rPr>
              <a:t>[1]</a:t>
            </a:r>
            <a:r>
              <a:rPr lang="en-US" altLang="ja-JP" sz="1600" baseline="30000" dirty="0">
                <a:hlinkClick r:id="rId6"/>
              </a:rPr>
              <a:t>[2]</a:t>
            </a:r>
            <a:r>
              <a:rPr lang="en-US" altLang="ja-JP" sz="1600" baseline="30000" dirty="0">
                <a:hlinkClick r:id="rId7"/>
              </a:rPr>
              <a:t>[3]</a:t>
            </a:r>
            <a:r>
              <a:rPr lang="ja-JP" altLang="en-US" sz="1600" dirty="0" err="1"/>
              <a:t>。</a:t>
            </a:r>
            <a:r>
              <a:rPr lang="ja-JP" altLang="en-US" sz="1600" dirty="0"/>
              <a:t>司牧的ケアの用語で言えば、「誰かの人生における失敗を責めるよりもその人の</a:t>
            </a:r>
            <a:r>
              <a:rPr lang="en-US" altLang="ja-JP" sz="1600" dirty="0"/>
              <a:t>positive elements</a:t>
            </a:r>
            <a:r>
              <a:rPr lang="ja-JP" altLang="en-US" sz="1600" dirty="0"/>
              <a:t>に自信を与える方が良い場合が多い」</a:t>
            </a:r>
            <a:r>
              <a:rPr lang="en-US" altLang="ja-JP" sz="1600" baseline="30000" dirty="0">
                <a:hlinkClick r:id="rId6"/>
              </a:rPr>
              <a:t>[2]</a:t>
            </a:r>
            <a:r>
              <a:rPr lang="en-US" altLang="ja-JP" sz="1600" baseline="30000" dirty="0">
                <a:hlinkClick r:id="rId8"/>
              </a:rPr>
              <a:t>[4]</a:t>
            </a:r>
            <a:r>
              <a:rPr lang="ja-JP" altLang="en-US" sz="1600" dirty="0"/>
              <a:t>という示唆である。このことは新約聖書に幾つも陳べられ</a:t>
            </a:r>
            <a:r>
              <a:rPr lang="en-US" altLang="ja-JP" sz="1600" baseline="30000" dirty="0">
                <a:hlinkClick r:id="rId5"/>
              </a:rPr>
              <a:t>[1]</a:t>
            </a:r>
            <a:r>
              <a:rPr lang="ja-JP" altLang="en-US" sz="1600" dirty="0"/>
              <a:t>「キリスト教そのものと同じ古さを持つ」</a:t>
            </a:r>
            <a:r>
              <a:rPr lang="en-US" altLang="ja-JP" sz="1600" baseline="30000" dirty="0">
                <a:hlinkClick r:id="rId7"/>
              </a:rPr>
              <a:t>[3]</a:t>
            </a:r>
            <a:r>
              <a:rPr lang="ja-JP" altLang="en-US" sz="1600" dirty="0"/>
              <a:t>とされている。</a:t>
            </a:r>
            <a:endParaRPr lang="en-US" altLang="ja-JP" sz="1600" dirty="0"/>
          </a:p>
          <a:p>
            <a:pPr marL="0" indent="0" algn="just">
              <a:lnSpc>
                <a:spcPct val="120000"/>
              </a:lnSpc>
              <a:buNone/>
            </a:pPr>
            <a:r>
              <a:rPr lang="ja-JP" altLang="en-US" sz="1600" dirty="0"/>
              <a:t>　法律の漸進性（</a:t>
            </a:r>
            <a:r>
              <a:rPr lang="en-US" altLang="ja-JP" sz="1600" dirty="0"/>
              <a:t>gradualness of the law</a:t>
            </a:r>
            <a:r>
              <a:rPr lang="ja-JP" altLang="en-US" sz="1600" dirty="0"/>
              <a:t>）</a:t>
            </a:r>
            <a:r>
              <a:rPr lang="en-US" altLang="ja-JP" sz="1600" baseline="30000" dirty="0">
                <a:hlinkClick r:id="rId9"/>
              </a:rPr>
              <a:t>[5]</a:t>
            </a:r>
            <a:r>
              <a:rPr lang="ja-JP" altLang="en-US" sz="1600" dirty="0"/>
              <a:t> は、漸進の法則と異なる。法律の漸進性は、法律需要（</a:t>
            </a:r>
            <a:r>
              <a:rPr lang="en-US" altLang="ja-JP" sz="1600" dirty="0"/>
              <a:t>the demands of the law</a:t>
            </a:r>
            <a:r>
              <a:rPr lang="ja-JP" altLang="en-US" sz="1600" dirty="0"/>
              <a:t>）が徐々に衰微していくという考え方であり</a:t>
            </a:r>
            <a:r>
              <a:rPr lang="en-US" altLang="ja-JP" sz="1600" baseline="30000" dirty="0">
                <a:hlinkClick r:id="rId8"/>
              </a:rPr>
              <a:t>[4]</a:t>
            </a:r>
            <a:r>
              <a:rPr lang="ja-JP" altLang="en-US" sz="1600" dirty="0" err="1"/>
              <a:t>、</a:t>
            </a:r>
            <a:r>
              <a:rPr lang="ja-JP" altLang="en-US" sz="1600" dirty="0"/>
              <a:t>「法律の内容（</a:t>
            </a:r>
            <a:r>
              <a:rPr lang="en-US" altLang="ja-JP" sz="1600" dirty="0"/>
              <a:t>content</a:t>
            </a:r>
            <a:r>
              <a:rPr lang="ja-JP" altLang="en-US" sz="1600" dirty="0"/>
              <a:t>）に関して妥協（</a:t>
            </a:r>
            <a:r>
              <a:rPr lang="en-US" altLang="ja-JP" sz="1600" dirty="0"/>
              <a:t>compromise</a:t>
            </a:r>
            <a:r>
              <a:rPr lang="ja-JP" altLang="en-US" sz="1600" dirty="0"/>
              <a:t> </a:t>
            </a:r>
            <a:r>
              <a:rPr lang="en-US" altLang="ja-JP" sz="1600" dirty="0"/>
              <a:t>on</a:t>
            </a:r>
            <a:r>
              <a:rPr lang="ja-JP" altLang="en-US" sz="1600" dirty="0"/>
              <a:t>）する」ということではない。そうではなく、私達は自分達の過ちを認め、その都度、法律需要に応ずる努力をする</a:t>
            </a:r>
            <a:r>
              <a:rPr lang="en-US" altLang="ja-JP" sz="1600" baseline="30000" dirty="0">
                <a:hlinkClick r:id="rId7"/>
              </a:rPr>
              <a:t>[3]</a:t>
            </a:r>
            <a:r>
              <a:rPr lang="ja-JP" altLang="en-US" sz="1600" dirty="0"/>
              <a:t>ことを意味する。</a:t>
            </a:r>
            <a:endParaRPr lang="en-US" altLang="ja-JP" sz="1800" baseline="30000" dirty="0"/>
          </a:p>
        </p:txBody>
      </p:sp>
      <p:pic>
        <p:nvPicPr>
          <p:cNvPr id="7" name="コンテンツ プレースホルダー 6"/>
          <p:cNvPicPr>
            <a:picLocks noGrp="1" noChangeAspect="1"/>
          </p:cNvPicPr>
          <p:nvPr>
            <p:ph sz="half" idx="2"/>
          </p:nvPr>
        </p:nvPicPr>
        <p:blipFill>
          <a:blip r:embed="rId10"/>
          <a:stretch>
            <a:fillRect/>
          </a:stretch>
        </p:blipFill>
        <p:spPr>
          <a:xfrm>
            <a:off x="5141014" y="1242991"/>
            <a:ext cx="1950621" cy="2847908"/>
          </a:xfrm>
          <a:prstGeom prst="rect">
            <a:avLst/>
          </a:prstGeom>
          <a:ln>
            <a:solidFill>
              <a:schemeClr val="tx1"/>
            </a:solidFill>
          </a:ln>
        </p:spPr>
      </p:pic>
      <p:sp>
        <p:nvSpPr>
          <p:cNvPr id="8" name="テキスト ボックス 7"/>
          <p:cNvSpPr txBox="1"/>
          <p:nvPr/>
        </p:nvSpPr>
        <p:spPr>
          <a:xfrm>
            <a:off x="7188468" y="1319753"/>
            <a:ext cx="1767414" cy="2862322"/>
          </a:xfrm>
          <a:prstGeom prst="rect">
            <a:avLst/>
          </a:prstGeom>
          <a:noFill/>
        </p:spPr>
        <p:txBody>
          <a:bodyPr wrap="square" rtlCol="0">
            <a:spAutoFit/>
          </a:bodyPr>
          <a:lstStyle/>
          <a:p>
            <a:r>
              <a:rPr kumimoji="1" lang="en-US" altLang="ja-JP" dirty="0"/>
              <a:t>Ratzinger</a:t>
            </a:r>
            <a:r>
              <a:rPr kumimoji="1" lang="ja-JP" altLang="en-US" dirty="0"/>
              <a:t>論文</a:t>
            </a:r>
            <a:endParaRPr kumimoji="1" lang="en-US" altLang="ja-JP" dirty="0"/>
          </a:p>
          <a:p>
            <a:r>
              <a:rPr kumimoji="1" lang="ja-JP" altLang="en-US" dirty="0"/>
              <a:t>結論（</a:t>
            </a:r>
            <a:r>
              <a:rPr kumimoji="1" lang="en-US" altLang="ja-JP" dirty="0"/>
              <a:t>46</a:t>
            </a:r>
            <a:r>
              <a:rPr kumimoji="1" lang="ja-JP" altLang="en-US" dirty="0"/>
              <a:t>頁）</a:t>
            </a:r>
            <a:endParaRPr kumimoji="1" lang="en-US" altLang="ja-JP" dirty="0"/>
          </a:p>
          <a:p>
            <a:endParaRPr kumimoji="1" lang="en-US" altLang="ja-JP" dirty="0"/>
          </a:p>
          <a:p>
            <a:r>
              <a:rPr kumimoji="1" lang="ja-JP" altLang="en-US" dirty="0"/>
              <a:t>様々な文化が理性と信仰の本質的な相関性を受け入れるようになれば、普遍的な浄化のプロセスが動き始め、</a:t>
            </a:r>
          </a:p>
        </p:txBody>
      </p:sp>
      <p:sp>
        <p:nvSpPr>
          <p:cNvPr id="9" name="テキスト ボックス 8"/>
          <p:cNvSpPr txBox="1"/>
          <p:nvPr/>
        </p:nvSpPr>
        <p:spPr>
          <a:xfrm>
            <a:off x="5218981" y="4090899"/>
            <a:ext cx="3736901" cy="2308324"/>
          </a:xfrm>
          <a:prstGeom prst="rect">
            <a:avLst/>
          </a:prstGeom>
          <a:noFill/>
        </p:spPr>
        <p:txBody>
          <a:bodyPr wrap="square" rtlCol="0">
            <a:spAutoFit/>
          </a:bodyPr>
          <a:lstStyle/>
          <a:p>
            <a:r>
              <a:rPr lang="ja-JP" altLang="en-US" u="sng" dirty="0">
                <a:solidFill>
                  <a:srgbClr val="FF0000"/>
                </a:solidFill>
              </a:rPr>
              <a:t>そのプロセスの中で最終的には</a:t>
            </a:r>
            <a:r>
              <a:rPr lang="ja-JP" altLang="en-US" dirty="0"/>
              <a:t>、全ての人間が何らかの感じで知っている、あるいは感じている本質的な価値や規範が新たな輝きを得て、世界を統べているものが再び人類において働く力となり得るのである。</a:t>
            </a:r>
            <a:endParaRPr lang="en-US" altLang="ja-JP" dirty="0"/>
          </a:p>
          <a:p>
            <a:endParaRPr lang="en-US" altLang="ja-JP" dirty="0"/>
          </a:p>
          <a:p>
            <a:r>
              <a:rPr kumimoji="1" lang="ja-JP" altLang="en-US" dirty="0"/>
              <a:t>　　　　　　　</a:t>
            </a:r>
            <a:r>
              <a:rPr kumimoji="1" lang="en-US" altLang="ja-JP" dirty="0"/>
              <a:t>2004</a:t>
            </a:r>
            <a:r>
              <a:rPr kumimoji="1" lang="ja-JP" altLang="en-US" dirty="0"/>
              <a:t>年</a:t>
            </a:r>
            <a:r>
              <a:rPr kumimoji="1" lang="en-US" altLang="ja-JP" dirty="0"/>
              <a:t>1</a:t>
            </a:r>
            <a:r>
              <a:rPr kumimoji="1" lang="ja-JP" altLang="en-US" dirty="0"/>
              <a:t>月</a:t>
            </a:r>
            <a:r>
              <a:rPr kumimoji="1" lang="en-US" altLang="ja-JP" dirty="0"/>
              <a:t>19</a:t>
            </a:r>
            <a:r>
              <a:rPr kumimoji="1" lang="ja-JP" altLang="en-US" dirty="0"/>
              <a:t>日ミュンヘン</a:t>
            </a:r>
          </a:p>
        </p:txBody>
      </p:sp>
      <p:sp>
        <p:nvSpPr>
          <p:cNvPr id="4" name="スライド番号プレースホルダー 3"/>
          <p:cNvSpPr>
            <a:spLocks noGrp="1"/>
          </p:cNvSpPr>
          <p:nvPr>
            <p:ph type="sldNum" sz="quarter" idx="12"/>
          </p:nvPr>
        </p:nvSpPr>
        <p:spPr/>
        <p:txBody>
          <a:bodyPr/>
          <a:lstStyle/>
          <a:p>
            <a:fld id="{E7BB4546-072A-4295-8667-A3519A533463}" type="slidenum">
              <a:rPr lang="ja-JP" altLang="en-US" smtClean="0"/>
              <a:pPr/>
              <a:t>19</a:t>
            </a:fld>
            <a:endParaRPr lang="ja-JP" altLang="en-US" dirty="0"/>
          </a:p>
        </p:txBody>
      </p:sp>
    </p:spTree>
    <p:extLst>
      <p:ext uri="{BB962C8B-B14F-4D97-AF65-F5344CB8AC3E}">
        <p14:creationId xmlns:p14="http://schemas.microsoft.com/office/powerpoint/2010/main" val="5174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150441"/>
            <a:ext cx="7886700" cy="883229"/>
          </a:xfrm>
        </p:spPr>
        <p:txBody>
          <a:bodyPr>
            <a:normAutofit/>
          </a:bodyPr>
          <a:lstStyle/>
          <a:p>
            <a:pPr algn="ctr"/>
            <a:r>
              <a:rPr kumimoji="1" lang="ja-JP" altLang="en-US" sz="1800" dirty="0"/>
              <a:t>カトリック社会教説における</a:t>
            </a:r>
            <a:br>
              <a:rPr kumimoji="1" lang="en-US" altLang="ja-JP" sz="2800" dirty="0"/>
            </a:br>
            <a:r>
              <a:rPr kumimoji="1" lang="en-US" altLang="ja-JP" dirty="0"/>
              <a:t>sovereign</a:t>
            </a:r>
            <a:r>
              <a:rPr kumimoji="1" lang="ja-JP" altLang="en-US" sz="2800" dirty="0"/>
              <a:t>（主権者）</a:t>
            </a:r>
            <a:r>
              <a:rPr kumimoji="1" lang="ja-JP" altLang="en-US" dirty="0"/>
              <a:t>の変遷　</a:t>
            </a:r>
            <a:r>
              <a:rPr kumimoji="1" lang="en-US" altLang="ja-JP" sz="1800" dirty="0"/>
              <a:t>rev.1</a:t>
            </a:r>
            <a:endParaRPr kumimoji="1" lang="ja-JP" altLang="en-US" sz="1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5454507"/>
              </p:ext>
            </p:extLst>
          </p:nvPr>
        </p:nvGraphicFramePr>
        <p:xfrm>
          <a:off x="87464" y="888750"/>
          <a:ext cx="8969071" cy="5969250"/>
        </p:xfrm>
        <a:graphic>
          <a:graphicData uri="http://schemas.openxmlformats.org/drawingml/2006/table">
            <a:tbl>
              <a:tblPr firstRow="1" bandRow="1">
                <a:tableStyleId>{5940675A-B579-460E-94D1-54222C63F5DA}</a:tableStyleId>
              </a:tblPr>
              <a:tblGrid>
                <a:gridCol w="576770">
                  <a:extLst>
                    <a:ext uri="{9D8B030D-6E8A-4147-A177-3AD203B41FA5}">
                      <a16:colId xmlns:a16="http://schemas.microsoft.com/office/drawing/2014/main" val="20000"/>
                    </a:ext>
                  </a:extLst>
                </a:gridCol>
                <a:gridCol w="1492371">
                  <a:extLst>
                    <a:ext uri="{9D8B030D-6E8A-4147-A177-3AD203B41FA5}">
                      <a16:colId xmlns:a16="http://schemas.microsoft.com/office/drawing/2014/main" val="20001"/>
                    </a:ext>
                  </a:extLst>
                </a:gridCol>
                <a:gridCol w="5840083">
                  <a:extLst>
                    <a:ext uri="{9D8B030D-6E8A-4147-A177-3AD203B41FA5}">
                      <a16:colId xmlns:a16="http://schemas.microsoft.com/office/drawing/2014/main" val="20002"/>
                    </a:ext>
                  </a:extLst>
                </a:gridCol>
                <a:gridCol w="1059847">
                  <a:extLst>
                    <a:ext uri="{9D8B030D-6E8A-4147-A177-3AD203B41FA5}">
                      <a16:colId xmlns:a16="http://schemas.microsoft.com/office/drawing/2014/main" val="20003"/>
                    </a:ext>
                  </a:extLst>
                </a:gridCol>
              </a:tblGrid>
              <a:tr h="421890">
                <a:tc>
                  <a:txBody>
                    <a:bodyPr/>
                    <a:lstStyle/>
                    <a:p>
                      <a:pPr algn="ctr"/>
                      <a:r>
                        <a:rPr lang="ja-JP" altLang="en-US" dirty="0"/>
                        <a:t>年</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u="sng" dirty="0"/>
                        <a:t>主権者</a:t>
                      </a:r>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出典（回勅、使徒的勧告）</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Pope</a:t>
                      </a:r>
                      <a:endParaRPr kumimoji="1" lang="ja-JP" altLang="en-US"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2485">
                <a:tc>
                  <a:txBody>
                    <a:bodyPr/>
                    <a:lstStyle/>
                    <a:p>
                      <a:pPr algn="ctr"/>
                      <a:r>
                        <a:rPr kumimoji="1" lang="en-US" altLang="ja-JP" sz="1400" dirty="0"/>
                        <a:t>1891</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君主、為政者</a:t>
                      </a:r>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Rerum Novarum</a:t>
                      </a:r>
                      <a:r>
                        <a:rPr kumimoji="1" lang="en-US" altLang="ja-JP" sz="1400" dirty="0"/>
                        <a:t>, </a:t>
                      </a:r>
                      <a:r>
                        <a:rPr kumimoji="1" lang="ja-JP" altLang="en-US" sz="1400" dirty="0"/>
                        <a:t>第</a:t>
                      </a:r>
                      <a:r>
                        <a:rPr kumimoji="1" lang="en-US" altLang="ja-JP" sz="1400" dirty="0"/>
                        <a:t>1</a:t>
                      </a:r>
                      <a:r>
                        <a:rPr kumimoji="1" lang="ja-JP" altLang="en-US" sz="1400" dirty="0"/>
                        <a:t>段落</a:t>
                      </a:r>
                      <a:br>
                        <a:rPr kumimoji="1" lang="en-US" altLang="ja-JP" sz="1400" dirty="0"/>
                      </a:br>
                      <a:r>
                        <a:rPr kumimoji="1" lang="en-US" altLang="ja-JP" sz="1400" dirty="0"/>
                        <a:t>sovereign </a:t>
                      </a:r>
                      <a:r>
                        <a:rPr kumimoji="1" lang="en-US" altLang="ja-JP" sz="1400" dirty="0">
                          <a:solidFill>
                            <a:srgbClr val="FF0000"/>
                          </a:solidFill>
                        </a:rPr>
                        <a:t>prince</a:t>
                      </a:r>
                      <a:r>
                        <a:rPr kumimoji="1" lang="en-US" altLang="ja-JP" sz="1400" dirty="0"/>
                        <a:t>s</a:t>
                      </a:r>
                      <a:endParaRPr kumimoji="1" lang="ja-JP" altLang="en-US" sz="14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Leo XIII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1834">
                <a:tc>
                  <a:txBody>
                    <a:bodyPr/>
                    <a:lstStyle/>
                    <a:p>
                      <a:pPr algn="ctr"/>
                      <a:r>
                        <a:rPr kumimoji="1" lang="en-US" altLang="ja-JP" sz="1400" dirty="0"/>
                        <a:t>1931</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教皇座</a:t>
                      </a:r>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Quadragesimo Anno</a:t>
                      </a:r>
                      <a:r>
                        <a:rPr kumimoji="1" lang="en-US" altLang="ja-JP" sz="1400" dirty="0"/>
                        <a:t>, </a:t>
                      </a:r>
                      <a:r>
                        <a:rPr kumimoji="1" lang="ja-JP" altLang="en-US" sz="1400" dirty="0"/>
                        <a:t>第</a:t>
                      </a:r>
                      <a:r>
                        <a:rPr kumimoji="1" lang="en-US" altLang="ja-JP" sz="1400" dirty="0"/>
                        <a:t>120</a:t>
                      </a:r>
                      <a:r>
                        <a:rPr kumimoji="1" lang="ja-JP" altLang="en-US" sz="1400" dirty="0"/>
                        <a:t>段落</a:t>
                      </a:r>
                      <a:br>
                        <a:rPr kumimoji="1" lang="en-US" altLang="ja-JP" sz="1400" dirty="0"/>
                      </a:br>
                      <a:r>
                        <a:rPr kumimoji="1" lang="en-US" altLang="ja-JP" sz="1400" dirty="0"/>
                        <a:t>sovereign </a:t>
                      </a:r>
                      <a:r>
                        <a:rPr kumimoji="1" lang="en-US" altLang="ja-JP" sz="1400" dirty="0">
                          <a:solidFill>
                            <a:srgbClr val="FF0000"/>
                          </a:solidFill>
                        </a:rPr>
                        <a:t>pontiff</a:t>
                      </a:r>
                      <a:r>
                        <a:rPr kumimoji="1" lang="en-US" altLang="ja-JP" sz="1400" dirty="0"/>
                        <a:t>s</a:t>
                      </a:r>
                      <a:endParaRPr kumimoji="1" lang="ja-JP" altLang="en-US" sz="14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Pius XI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kumimoji="1" lang="en-US" altLang="ja-JP" sz="1400" dirty="0"/>
                        <a:t>1967</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国家</a:t>
                      </a:r>
                      <a:r>
                        <a:rPr kumimoji="1" lang="en-US" altLang="ja-JP" sz="1400" b="1" u="sng" dirty="0"/>
                        <a:t>(states)</a:t>
                      </a:r>
                      <a:endParaRPr kumimoji="1" lang="ja-JP" altLang="en-US" sz="1400" b="1" u="sng" dirty="0"/>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Populorum Progressio</a:t>
                      </a:r>
                      <a:r>
                        <a:rPr kumimoji="1" lang="en-US" altLang="ja-JP" sz="1400" dirty="0"/>
                        <a:t>, </a:t>
                      </a:r>
                      <a:r>
                        <a:rPr kumimoji="1" lang="ja-JP" altLang="en-US" sz="1400" dirty="0"/>
                        <a:t>第</a:t>
                      </a:r>
                      <a:r>
                        <a:rPr kumimoji="1" lang="en-US" altLang="ja-JP" sz="1400" dirty="0"/>
                        <a:t>54</a:t>
                      </a:r>
                      <a:r>
                        <a:rPr kumimoji="1" lang="ja-JP" altLang="en-US" sz="1400" dirty="0"/>
                        <a:t>段落</a:t>
                      </a:r>
                      <a:br>
                        <a:rPr kumimoji="1" lang="en-US" altLang="ja-JP" sz="1400" dirty="0"/>
                      </a:br>
                      <a:r>
                        <a:rPr kumimoji="1" lang="en-US" altLang="ja-JP" sz="1400" dirty="0"/>
                        <a:t>sovereign </a:t>
                      </a:r>
                      <a:r>
                        <a:rPr kumimoji="1" lang="en-US" altLang="ja-JP" sz="1400" dirty="0">
                          <a:solidFill>
                            <a:srgbClr val="FF0000"/>
                          </a:solidFill>
                        </a:rPr>
                        <a:t>states</a:t>
                      </a:r>
                      <a:endParaRPr kumimoji="1" lang="ja-JP" altLang="en-US" sz="14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Paul VI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5190">
                <a:tc>
                  <a:txBody>
                    <a:bodyPr/>
                    <a:lstStyle/>
                    <a:p>
                      <a:pPr algn="ctr"/>
                      <a:r>
                        <a:rPr kumimoji="1" lang="en-US" altLang="ja-JP" sz="1400" dirty="0"/>
                        <a:t>1981</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社会と国家</a:t>
                      </a:r>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Laborem Exercens</a:t>
                      </a:r>
                      <a:r>
                        <a:rPr kumimoji="1" lang="en-US" altLang="ja-JP" sz="1400" dirty="0"/>
                        <a:t>, </a:t>
                      </a:r>
                      <a:r>
                        <a:rPr kumimoji="1" lang="ja-JP" altLang="en-US" sz="1400" dirty="0"/>
                        <a:t>第</a:t>
                      </a:r>
                      <a:r>
                        <a:rPr kumimoji="1" lang="en-US" altLang="ja-JP" sz="1400" dirty="0"/>
                        <a:t>18</a:t>
                      </a:r>
                      <a:r>
                        <a:rPr kumimoji="1" lang="ja-JP" altLang="en-US" sz="1400" dirty="0"/>
                        <a:t>段落</a:t>
                      </a:r>
                      <a:endParaRPr kumimoji="1" lang="en-US" altLang="ja-JP" sz="1400" dirty="0"/>
                    </a:p>
                    <a:p>
                      <a:pPr algn="ctr"/>
                      <a:r>
                        <a:rPr kumimoji="1" lang="en-US" altLang="ja-JP" sz="1400" dirty="0"/>
                        <a:t>sovereign rights of each </a:t>
                      </a:r>
                      <a:r>
                        <a:rPr kumimoji="1" lang="en-US" altLang="ja-JP" sz="1400" dirty="0">
                          <a:solidFill>
                            <a:srgbClr val="FF0000"/>
                          </a:solidFill>
                        </a:rPr>
                        <a:t>society and state</a:t>
                      </a:r>
                      <a:endParaRPr kumimoji="1" lang="ja-JP" altLang="en-US" sz="14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John Paul II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4781">
                <a:tc>
                  <a:txBody>
                    <a:bodyPr/>
                    <a:lstStyle/>
                    <a:p>
                      <a:pPr algn="ctr"/>
                      <a:r>
                        <a:rPr kumimoji="1" lang="en-US" altLang="ja-JP" sz="1400" dirty="0"/>
                        <a:t>1991</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家庭</a:t>
                      </a:r>
                      <a:endParaRPr kumimoji="1" lang="en-US" altLang="ja-JP" sz="1400" b="1" u="sng" dirty="0"/>
                    </a:p>
                    <a:p>
                      <a:pPr algn="ctr"/>
                      <a:r>
                        <a:rPr kumimoji="1" lang="ja-JP" altLang="en-US" sz="1400" b="1" u="sng" dirty="0"/>
                        <a:t>社会組織</a:t>
                      </a:r>
                      <a:endParaRPr kumimoji="1" lang="en-US" altLang="ja-JP" sz="1400" b="1" u="sng" dirty="0"/>
                    </a:p>
                    <a:p>
                      <a:pPr algn="ctr"/>
                      <a:r>
                        <a:rPr kumimoji="1" lang="en-US" altLang="ja-JP" sz="1400" b="1" u="sng" dirty="0"/>
                        <a:t>nations</a:t>
                      </a:r>
                      <a:endParaRPr kumimoji="1" lang="ja-JP" altLang="en-US" sz="1400" b="1" u="sng" dirty="0"/>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Centesimus Annus</a:t>
                      </a:r>
                      <a:r>
                        <a:rPr kumimoji="1" lang="en-US" altLang="ja-JP" sz="1400" dirty="0"/>
                        <a:t>, </a:t>
                      </a:r>
                      <a:r>
                        <a:rPr kumimoji="1" lang="ja-JP" altLang="en-US" sz="1400" dirty="0"/>
                        <a:t>第</a:t>
                      </a:r>
                      <a:r>
                        <a:rPr kumimoji="1" lang="en-US" altLang="ja-JP" sz="1400" dirty="0"/>
                        <a:t>45</a:t>
                      </a:r>
                      <a:r>
                        <a:rPr kumimoji="1" lang="ja-JP" altLang="en-US" sz="1400" dirty="0"/>
                        <a:t>段落</a:t>
                      </a:r>
                      <a:endParaRPr kumimoji="1" lang="en-US" altLang="ja-JP" sz="1400" dirty="0"/>
                    </a:p>
                    <a:p>
                      <a:pPr algn="ctr"/>
                      <a:r>
                        <a:rPr kumimoji="1" lang="en-US" altLang="ja-JP" sz="1400" dirty="0">
                          <a:solidFill>
                            <a:srgbClr val="FF0000"/>
                          </a:solidFill>
                        </a:rPr>
                        <a:t>the families, the various social organizations and nations </a:t>
                      </a:r>
                      <a:r>
                        <a:rPr kumimoji="1" lang="en-US" altLang="ja-JP" sz="1400" dirty="0"/>
                        <a:t>--- all of which </a:t>
                      </a:r>
                      <a:r>
                        <a:rPr kumimoji="1" lang="en-US" altLang="ja-JP" sz="1400" dirty="0">
                          <a:solidFill>
                            <a:srgbClr val="FF0000"/>
                          </a:solidFill>
                        </a:rPr>
                        <a:t>enjoy their own spheres of autonomy and sovereignty</a:t>
                      </a:r>
                      <a:endParaRPr kumimoji="1" lang="ja-JP" altLang="en-US" sz="14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John Paul II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37528">
                <a:tc>
                  <a:txBody>
                    <a:bodyPr/>
                    <a:lstStyle/>
                    <a:p>
                      <a:pPr algn="ctr"/>
                      <a:r>
                        <a:rPr kumimoji="1" lang="en-US" altLang="ja-JP" sz="1400" dirty="0"/>
                        <a:t>2009</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u="sng" dirty="0"/>
                        <a:t>the </a:t>
                      </a:r>
                      <a:r>
                        <a:rPr kumimoji="1" lang="en-US" altLang="ja-JP" sz="1400" b="1" i="1" u="sng" dirty="0">
                          <a:hlinkClick r:id="rId3"/>
                        </a:rPr>
                        <a:t>res publica</a:t>
                      </a:r>
                      <a:endParaRPr kumimoji="1" lang="ja-JP" altLang="en-US" sz="1400" b="1" i="1" u="sng" dirty="0"/>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Caritas in Veritate</a:t>
                      </a:r>
                      <a:r>
                        <a:rPr kumimoji="1" lang="en-US" altLang="ja-JP" sz="1400" dirty="0"/>
                        <a:t>, </a:t>
                      </a:r>
                      <a:r>
                        <a:rPr kumimoji="1" lang="ja-JP" altLang="en-US" sz="1400" dirty="0"/>
                        <a:t>第</a:t>
                      </a:r>
                      <a:r>
                        <a:rPr kumimoji="1" lang="en-US" altLang="ja-JP" sz="1400" dirty="0"/>
                        <a:t>24</a:t>
                      </a:r>
                      <a:r>
                        <a:rPr kumimoji="1" lang="ja-JP" altLang="en-US" sz="1400" dirty="0"/>
                        <a:t>段落</a:t>
                      </a:r>
                      <a:endParaRPr kumimoji="1" lang="en-US" altLang="ja-JP" sz="1400" dirty="0"/>
                    </a:p>
                    <a:p>
                      <a:pPr algn="ctr"/>
                      <a:r>
                        <a:rPr kumimoji="1" lang="en-US" altLang="ja-JP" sz="1400" dirty="0"/>
                        <a:t>Once the role of public authorities has been more clearly defined, one could foresee an increase in the new forms of political participation, nationally and internationally, that have come about through the activity of organizations operating in civil society; in this way it is to be hoped that the citizens' interest and participation in </a:t>
                      </a:r>
                      <a:r>
                        <a:rPr kumimoji="1" lang="en-US" altLang="ja-JP" sz="1400" dirty="0">
                          <a:solidFill>
                            <a:srgbClr val="FF0000"/>
                          </a:solidFill>
                        </a:rPr>
                        <a:t>the </a:t>
                      </a:r>
                      <a:r>
                        <a:rPr kumimoji="1" lang="en-US" altLang="ja-JP" sz="1400" i="1" dirty="0">
                          <a:solidFill>
                            <a:srgbClr val="FF0000"/>
                          </a:solidFill>
                        </a:rPr>
                        <a:t>res publica </a:t>
                      </a:r>
                      <a:r>
                        <a:rPr kumimoji="1" lang="en-US" altLang="ja-JP" sz="1400" dirty="0"/>
                        <a:t>will become more deeply rooted.</a:t>
                      </a:r>
                      <a:endParaRPr kumimoji="1" lang="ja-JP" altLang="en-US" sz="14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Benedict XVI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6230489"/>
                  </a:ext>
                </a:extLst>
              </a:tr>
              <a:tr h="937528">
                <a:tc>
                  <a:txBody>
                    <a:bodyPr/>
                    <a:lstStyle/>
                    <a:p>
                      <a:pPr algn="ctr"/>
                      <a:r>
                        <a:rPr kumimoji="1" lang="en-US" altLang="ja-JP" sz="1400" dirty="0"/>
                        <a:t>2015</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u="sng" dirty="0"/>
                        <a:t>the people</a:t>
                      </a:r>
                      <a:endParaRPr kumimoji="1" lang="ja-JP" altLang="en-US" sz="1400" b="1" u="sng" dirty="0"/>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Laudato Si’, </a:t>
                      </a:r>
                      <a:r>
                        <a:rPr kumimoji="1" lang="ja-JP" altLang="en-US" sz="1400" dirty="0"/>
                        <a:t>第</a:t>
                      </a:r>
                      <a:r>
                        <a:rPr kumimoji="1" lang="en-US" altLang="ja-JP" sz="1400" dirty="0"/>
                        <a:t>196</a:t>
                      </a:r>
                      <a:r>
                        <a:rPr kumimoji="1" lang="ja-JP" altLang="en-US" sz="1400" dirty="0"/>
                        <a:t>段落</a:t>
                      </a:r>
                      <a:endParaRPr kumimoji="1" lang="en-US" altLang="ja-JP" sz="1400" dirty="0"/>
                    </a:p>
                    <a:p>
                      <a:pPr algn="ctr"/>
                      <a:r>
                        <a:rPr kumimoji="1" lang="en-US" altLang="ja-JP" sz="1400" dirty="0"/>
                        <a:t>the principle of subsidiarity, which grants freedom to develop the capabilities present at every level of society, while also demanding </a:t>
                      </a:r>
                      <a:br>
                        <a:rPr kumimoji="1" lang="en-US" altLang="ja-JP" sz="1400" dirty="0"/>
                      </a:br>
                      <a:r>
                        <a:rPr kumimoji="1" lang="en-US" altLang="ja-JP" sz="1400" u="none" dirty="0">
                          <a:solidFill>
                            <a:srgbClr val="FF0000"/>
                          </a:solidFill>
                        </a:rPr>
                        <a:t>a greater sense of responsibility for the common good</a:t>
                      </a:r>
                      <a:r>
                        <a:rPr kumimoji="1" lang="en-US" altLang="ja-JP" sz="1400" dirty="0">
                          <a:solidFill>
                            <a:srgbClr val="FF0000"/>
                          </a:solidFill>
                        </a:rPr>
                        <a:t> </a:t>
                      </a:r>
                      <a:r>
                        <a:rPr kumimoji="1" lang="en-US" altLang="ja-JP" sz="1400" dirty="0"/>
                        <a:t>from those who wield greater power.</a:t>
                      </a:r>
                      <a:endParaRPr kumimoji="1" lang="ja-JP" altLang="en-US" sz="14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Francis</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スライド番号プレースホルダー 4">
            <a:extLst>
              <a:ext uri="{FF2B5EF4-FFF2-40B4-BE49-F238E27FC236}">
                <a16:creationId xmlns:a16="http://schemas.microsoft.com/office/drawing/2014/main" id="{53356420-9365-484C-8058-5D0C7479297D}"/>
              </a:ext>
            </a:extLst>
          </p:cNvPr>
          <p:cNvSpPr>
            <a:spLocks noGrp="1"/>
          </p:cNvSpPr>
          <p:nvPr>
            <p:ph type="sldNum" sz="quarter" idx="12"/>
          </p:nvPr>
        </p:nvSpPr>
        <p:spPr/>
        <p:txBody>
          <a:bodyPr/>
          <a:lstStyle/>
          <a:p>
            <a:fld id="{9E8D55C9-6A20-469D-8D79-4BE8AB8B7F22}" type="slidenum">
              <a:rPr lang="ja-JP" altLang="en-US" smtClean="0"/>
              <a:pPr/>
              <a:t>2</a:t>
            </a:fld>
            <a:endParaRPr lang="ja-JP" altLang="en-US" dirty="0"/>
          </a:p>
        </p:txBody>
      </p:sp>
    </p:spTree>
    <p:extLst>
      <p:ext uri="{BB962C8B-B14F-4D97-AF65-F5344CB8AC3E}">
        <p14:creationId xmlns:p14="http://schemas.microsoft.com/office/powerpoint/2010/main" val="1977640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9A681-6AF5-4D09-96EE-EB83DB815295}"/>
              </a:ext>
            </a:extLst>
          </p:cNvPr>
          <p:cNvSpPr>
            <a:spLocks noGrp="1"/>
          </p:cNvSpPr>
          <p:nvPr>
            <p:ph type="title"/>
          </p:nvPr>
        </p:nvSpPr>
        <p:spPr>
          <a:xfrm>
            <a:off x="396815" y="274638"/>
            <a:ext cx="8229600" cy="1143000"/>
          </a:xfrm>
        </p:spPr>
        <p:txBody>
          <a:bodyPr>
            <a:normAutofit fontScale="90000"/>
          </a:bodyPr>
          <a:lstStyle/>
          <a:p>
            <a:r>
              <a:rPr lang="en-US" altLang="ja-JP" sz="3100" dirty="0">
                <a:hlinkClick r:id="rId3"/>
              </a:rPr>
              <a:t>the transcendent dimension of human existence and</a:t>
            </a:r>
            <a:br>
              <a:rPr lang="en-US" altLang="ja-JP" sz="3100" dirty="0">
                <a:hlinkClick r:id="rId3"/>
              </a:rPr>
            </a:br>
            <a:r>
              <a:rPr lang="en-US" altLang="ja-JP" sz="3100" dirty="0">
                <a:hlinkClick r:id="rId3"/>
              </a:rPr>
              <a:t> our irreducible freedom</a:t>
            </a:r>
            <a:br>
              <a:rPr lang="en-US" altLang="ja-JP" dirty="0"/>
            </a:br>
            <a:r>
              <a:rPr lang="en-US" altLang="ja-JP" sz="1300" dirty="0"/>
              <a:t>”dimensionality </a:t>
            </a:r>
            <a:r>
              <a:rPr kumimoji="1" lang="en-US" altLang="ja-JP" sz="1300" dirty="0"/>
              <a:t>of </a:t>
            </a:r>
            <a:r>
              <a:rPr lang="en-US" altLang="ja-JP" sz="1300" dirty="0"/>
              <a:t>existence” </a:t>
            </a:r>
            <a:r>
              <a:rPr lang="ja-JP" altLang="en-US" sz="1300" dirty="0"/>
              <a:t>（存在の次元性）</a:t>
            </a:r>
            <a:r>
              <a:rPr lang="en-US" altLang="ja-JP" sz="1300" dirty="0"/>
              <a:t>from the perspective of </a:t>
            </a:r>
            <a:r>
              <a:rPr lang="en-US" altLang="ja-JP" sz="1300" dirty="0">
                <a:hlinkClick r:id="rId4"/>
              </a:rPr>
              <a:t>quantum mind</a:t>
            </a:r>
            <a:r>
              <a:rPr lang="en-US" altLang="ja-JP" sz="1300" dirty="0"/>
              <a:t> theory</a:t>
            </a:r>
            <a:endParaRPr kumimoji="1" lang="ja-JP" altLang="en-US" sz="2000" dirty="0"/>
          </a:p>
        </p:txBody>
      </p:sp>
      <p:pic>
        <p:nvPicPr>
          <p:cNvPr id="7" name="コンテンツ プレースホルダー 6" descr="木 が含まれている画像&#10;&#10;高い精度で生成された説明">
            <a:extLst>
              <a:ext uri="{FF2B5EF4-FFF2-40B4-BE49-F238E27FC236}">
                <a16:creationId xmlns:a16="http://schemas.microsoft.com/office/drawing/2014/main" id="{A6D6174A-F236-491E-8F23-95509F8FC5C2}"/>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270419" y="1417638"/>
            <a:ext cx="2996187" cy="4525963"/>
          </a:xfrm>
        </p:spPr>
      </p:pic>
      <p:sp>
        <p:nvSpPr>
          <p:cNvPr id="5" name="スライド番号プレースホルダー 4">
            <a:extLst>
              <a:ext uri="{FF2B5EF4-FFF2-40B4-BE49-F238E27FC236}">
                <a16:creationId xmlns:a16="http://schemas.microsoft.com/office/drawing/2014/main" id="{11EA3CA6-046A-4FCD-8FBE-C492248ED759}"/>
              </a:ext>
            </a:extLst>
          </p:cNvPr>
          <p:cNvSpPr>
            <a:spLocks noGrp="1"/>
          </p:cNvSpPr>
          <p:nvPr>
            <p:ph type="sldNum" sz="quarter" idx="12"/>
          </p:nvPr>
        </p:nvSpPr>
        <p:spPr/>
        <p:txBody>
          <a:bodyPr/>
          <a:lstStyle/>
          <a:p>
            <a:fld id="{E7BB4546-072A-4295-8667-A3519A533463}" type="slidenum">
              <a:rPr lang="ja-JP" altLang="en-US" smtClean="0"/>
              <a:pPr/>
              <a:t>20</a:t>
            </a:fld>
            <a:endParaRPr lang="ja-JP" altLang="en-US" dirty="0"/>
          </a:p>
        </p:txBody>
      </p:sp>
      <p:sp>
        <p:nvSpPr>
          <p:cNvPr id="8" name="テキスト ボックス 7">
            <a:extLst>
              <a:ext uri="{FF2B5EF4-FFF2-40B4-BE49-F238E27FC236}">
                <a16:creationId xmlns:a16="http://schemas.microsoft.com/office/drawing/2014/main" id="{39E46B51-BECA-43E0-B556-B46F918E0766}"/>
              </a:ext>
            </a:extLst>
          </p:cNvPr>
          <p:cNvSpPr txBox="1"/>
          <p:nvPr/>
        </p:nvSpPr>
        <p:spPr>
          <a:xfrm>
            <a:off x="823623" y="5943601"/>
            <a:ext cx="1786066" cy="369332"/>
          </a:xfrm>
          <a:prstGeom prst="rect">
            <a:avLst/>
          </a:prstGeom>
          <a:noFill/>
        </p:spPr>
        <p:txBody>
          <a:bodyPr wrap="none" rtlCol="0">
            <a:spAutoFit/>
          </a:bodyPr>
          <a:lstStyle/>
          <a:p>
            <a:r>
              <a:rPr lang="en-US" altLang="ja-JP" b="1" dirty="0"/>
              <a:t>2016/7/12</a:t>
            </a:r>
            <a:r>
              <a:rPr lang="ja-JP" altLang="en-US" b="1" dirty="0"/>
              <a:t>　</a:t>
            </a:r>
            <a:r>
              <a:rPr lang="en-US" altLang="ja-JP" b="1" dirty="0"/>
              <a:t>OUP</a:t>
            </a:r>
            <a:endParaRPr kumimoji="1" lang="ja-JP" altLang="en-US" dirty="0"/>
          </a:p>
        </p:txBody>
      </p:sp>
      <p:sp>
        <p:nvSpPr>
          <p:cNvPr id="10" name="テキスト ボックス 9">
            <a:extLst>
              <a:ext uri="{FF2B5EF4-FFF2-40B4-BE49-F238E27FC236}">
                <a16:creationId xmlns:a16="http://schemas.microsoft.com/office/drawing/2014/main" id="{9091410D-9FED-49BD-A9F1-D87C1BDBC561}"/>
              </a:ext>
            </a:extLst>
          </p:cNvPr>
          <p:cNvSpPr txBox="1"/>
          <p:nvPr/>
        </p:nvSpPr>
        <p:spPr>
          <a:xfrm>
            <a:off x="4000369" y="4272078"/>
            <a:ext cx="1143262" cy="261610"/>
          </a:xfrm>
          <a:prstGeom prst="rect">
            <a:avLst/>
          </a:prstGeom>
          <a:noFill/>
        </p:spPr>
        <p:txBody>
          <a:bodyPr wrap="none" rtlCol="0">
            <a:spAutoFit/>
          </a:bodyPr>
          <a:lstStyle/>
          <a:p>
            <a:r>
              <a:rPr lang="en-US" altLang="ja-JP" sz="1100" dirty="0"/>
              <a:t>1989 1</a:t>
            </a:r>
            <a:r>
              <a:rPr lang="en-US" altLang="ja-JP" sz="1100" baseline="30000" dirty="0"/>
              <a:t>st</a:t>
            </a:r>
            <a:r>
              <a:rPr lang="en-US" altLang="ja-JP" sz="1100" dirty="0"/>
              <a:t> Ed. OUP</a:t>
            </a:r>
            <a:endParaRPr kumimoji="1" lang="ja-JP" altLang="en-US" sz="1100" dirty="0"/>
          </a:p>
        </p:txBody>
      </p:sp>
      <p:sp>
        <p:nvSpPr>
          <p:cNvPr id="4" name="コンテンツ プレースホルダー 3">
            <a:extLst>
              <a:ext uri="{FF2B5EF4-FFF2-40B4-BE49-F238E27FC236}">
                <a16:creationId xmlns:a16="http://schemas.microsoft.com/office/drawing/2014/main" id="{5C9EB8BA-3226-4C9D-8F39-5BEC4B3891F2}"/>
              </a:ext>
            </a:extLst>
          </p:cNvPr>
          <p:cNvSpPr>
            <a:spLocks noGrp="1"/>
          </p:cNvSpPr>
          <p:nvPr>
            <p:ph sz="half" idx="2"/>
          </p:nvPr>
        </p:nvSpPr>
        <p:spPr>
          <a:xfrm>
            <a:off x="3511194" y="4402884"/>
            <a:ext cx="5305245" cy="2374161"/>
          </a:xfrm>
        </p:spPr>
        <p:txBody>
          <a:bodyPr>
            <a:normAutofit fontScale="25000" lnSpcReduction="20000"/>
          </a:bodyPr>
          <a:lstStyle/>
          <a:p>
            <a:pPr marL="0" indent="0" algn="just">
              <a:lnSpc>
                <a:spcPct val="170000"/>
              </a:lnSpc>
              <a:buNone/>
            </a:pPr>
            <a:r>
              <a:rPr lang="ja-JP" altLang="en-US" dirty="0"/>
              <a:t>　</a:t>
            </a:r>
            <a:r>
              <a:rPr lang="ja-JP" altLang="en-US" sz="3600" dirty="0"/>
              <a:t>他方、この様な</a:t>
            </a:r>
            <a:r>
              <a:rPr lang="en-US" altLang="ja-JP" sz="3600" u="sng" dirty="0">
                <a:solidFill>
                  <a:srgbClr val="FF0000"/>
                </a:solidFill>
              </a:rPr>
              <a:t>‘oneness’ of consciousness</a:t>
            </a:r>
            <a:r>
              <a:rPr lang="ja-JP" altLang="en-US" sz="3600" u="sng" dirty="0">
                <a:solidFill>
                  <a:srgbClr val="FF0000"/>
                </a:solidFill>
              </a:rPr>
              <a:t>（人間の意識の唯我性）は</a:t>
            </a:r>
            <a:r>
              <a:rPr lang="en-US" altLang="ja-JP" sz="3600" i="1" u="sng" dirty="0">
                <a:solidFill>
                  <a:srgbClr val="FF0000"/>
                </a:solidFill>
              </a:rPr>
              <a:t>quantum parallelism</a:t>
            </a:r>
            <a:r>
              <a:rPr lang="ja-JP" altLang="en-US" sz="3600" u="sng" dirty="0">
                <a:solidFill>
                  <a:srgbClr val="FF0000"/>
                </a:solidFill>
              </a:rPr>
              <a:t>（量子並行性）と何らかの関係があると私には思える</a:t>
            </a:r>
            <a:r>
              <a:rPr lang="ja-JP" altLang="en-US" sz="3600" dirty="0"/>
              <a:t>。思いだそう、量子論によれば、量子レベルの異なる</a:t>
            </a:r>
            <a:r>
              <a:rPr lang="en-US" altLang="ja-JP" sz="3600" dirty="0"/>
              <a:t>alternatives</a:t>
            </a:r>
            <a:r>
              <a:rPr lang="ja-JP" altLang="en-US" sz="3600" dirty="0"/>
              <a:t>（複数の代替状態）が線型重ね合わせによって</a:t>
            </a:r>
            <a:r>
              <a:rPr lang="en-US" altLang="ja-JP" sz="3600" dirty="0"/>
              <a:t>coexist</a:t>
            </a:r>
            <a:r>
              <a:rPr lang="ja-JP" altLang="en-US" sz="3600" dirty="0"/>
              <a:t>することが許されている！　だから、</a:t>
            </a:r>
            <a:r>
              <a:rPr lang="en-US" altLang="ja-JP" sz="3600" dirty="0"/>
              <a:t>a </a:t>
            </a:r>
            <a:r>
              <a:rPr lang="en-US" altLang="ja-JP" sz="3600" i="1" dirty="0"/>
              <a:t>single quantum state </a:t>
            </a:r>
            <a:r>
              <a:rPr lang="ja-JP" altLang="en-US" sz="3600" dirty="0"/>
              <a:t>（単一の量子状態）は多数の異なる</a:t>
            </a:r>
            <a:r>
              <a:rPr lang="en-US" altLang="ja-JP" sz="3600" dirty="0"/>
              <a:t>activities</a:t>
            </a:r>
            <a:r>
              <a:rPr lang="ja-JP" altLang="en-US" sz="3600" dirty="0"/>
              <a:t>（活動）から構成されていると原理的には言える。</a:t>
            </a:r>
            <a:r>
              <a:rPr lang="ja-JP" altLang="en-US" sz="3600" u="sng" dirty="0">
                <a:solidFill>
                  <a:srgbClr val="FF0000"/>
                </a:solidFill>
              </a:rPr>
              <a:t>全てが同時に起きている</a:t>
            </a:r>
            <a:r>
              <a:rPr lang="ja-JP" altLang="en-US" sz="3600" dirty="0"/>
              <a:t>。これが量子並行性の意味するところであり、関連して次章で</a:t>
            </a:r>
            <a:r>
              <a:rPr lang="en-US" altLang="ja-JP" sz="3600" dirty="0"/>
              <a:t> ‘quantum computer’</a:t>
            </a:r>
            <a:r>
              <a:rPr lang="ja-JP" altLang="en-US" sz="3600" dirty="0"/>
              <a:t>理論の考えを考察する。これは、量子並行性の原理を利用して幾つもの同時計算を行おうとするものだが、仮に、</a:t>
            </a:r>
            <a:r>
              <a:rPr lang="en-US" altLang="ja-JP" sz="3600" dirty="0"/>
              <a:t>a conscious ‘mental state’ </a:t>
            </a:r>
            <a:r>
              <a:rPr lang="ja-JP" altLang="en-US" sz="3600" dirty="0"/>
              <a:t>（意識された一つの精神状態）が或る意味で一つの量子状態に近いものだとすれば、</a:t>
            </a:r>
            <a:r>
              <a:rPr lang="en-US" altLang="ja-JP" sz="3600" dirty="0"/>
              <a:t>‘oneness’ </a:t>
            </a:r>
            <a:r>
              <a:rPr lang="ja-JP" altLang="en-US" sz="3600" dirty="0"/>
              <a:t>（唯我性）即ち</a:t>
            </a:r>
            <a:r>
              <a:rPr lang="en-US" altLang="ja-JP" sz="3600" dirty="0"/>
              <a:t>globality of thought </a:t>
            </a:r>
            <a:r>
              <a:rPr lang="ja-JP" altLang="en-US" sz="3600" dirty="0"/>
              <a:t>（思考の現世存在）は、通常の</a:t>
            </a:r>
            <a:r>
              <a:rPr lang="en-US" altLang="ja-JP" sz="3600" dirty="0"/>
              <a:t>parallel computer</a:t>
            </a:r>
            <a:r>
              <a:rPr lang="ja-JP" altLang="en-US" sz="3600" dirty="0"/>
              <a:t>で考えるよりも適切に考えることができる。このとても魅力的な思考展開は次章で行うことにする。この考察を楽しむ前に兎に角、量子効果が本当に脳の活動に何らかの関連があるのかどうか検討しなければならない。（齋藤半訳）</a:t>
            </a:r>
            <a:endParaRPr lang="en-US" altLang="ja-JP" dirty="0"/>
          </a:p>
        </p:txBody>
      </p:sp>
      <p:sp>
        <p:nvSpPr>
          <p:cNvPr id="11" name="テキスト ボックス 10">
            <a:extLst>
              <a:ext uri="{FF2B5EF4-FFF2-40B4-BE49-F238E27FC236}">
                <a16:creationId xmlns:a16="http://schemas.microsoft.com/office/drawing/2014/main" id="{80C17AE7-DEBF-4FFB-BE00-16B66FEE92BD}"/>
              </a:ext>
            </a:extLst>
          </p:cNvPr>
          <p:cNvSpPr txBox="1"/>
          <p:nvPr/>
        </p:nvSpPr>
        <p:spPr>
          <a:xfrm>
            <a:off x="5676180" y="1505505"/>
            <a:ext cx="3071005" cy="3031599"/>
          </a:xfrm>
          <a:prstGeom prst="rect">
            <a:avLst/>
          </a:prstGeom>
          <a:noFill/>
        </p:spPr>
        <p:txBody>
          <a:bodyPr wrap="square" rtlCol="0">
            <a:spAutoFit/>
          </a:bodyPr>
          <a:lstStyle/>
          <a:p>
            <a:pPr algn="just"/>
            <a:r>
              <a:rPr lang="ja-JP" altLang="en-US" sz="1100" dirty="0"/>
              <a:t>位置</a:t>
            </a:r>
            <a:r>
              <a:rPr lang="en-US" altLang="ja-JP" sz="1100" dirty="0"/>
              <a:t>No.8643/10336</a:t>
            </a:r>
            <a:r>
              <a:rPr lang="ja-JP" altLang="en-US" sz="1100" dirty="0"/>
              <a:t>：　</a:t>
            </a:r>
            <a:r>
              <a:rPr lang="en-US" altLang="ja-JP" sz="900" dirty="0"/>
              <a:t>On the other hand, it seems to me that there could conceivably be some relation between this ‘oneness’ of consciousness and </a:t>
            </a:r>
            <a:r>
              <a:rPr lang="en-US" altLang="ja-JP" sz="900" i="1" dirty="0"/>
              <a:t>quantum parallelism</a:t>
            </a:r>
            <a:r>
              <a:rPr lang="en-US" altLang="ja-JP" sz="900" dirty="0"/>
              <a:t>. Recall that, according to quantum theory, different alternatives at the quantum level are allowed to coexist in linear superposition!</a:t>
            </a:r>
            <a:r>
              <a:rPr lang="ja-JP" altLang="en-US" sz="900" dirty="0"/>
              <a:t>　</a:t>
            </a:r>
            <a:r>
              <a:rPr lang="en-US" altLang="ja-JP" sz="900" dirty="0"/>
              <a:t> Thus, a </a:t>
            </a:r>
            <a:r>
              <a:rPr lang="en-US" altLang="ja-JP" sz="900" i="1" dirty="0"/>
              <a:t>single quantum state </a:t>
            </a:r>
            <a:r>
              <a:rPr lang="en-US" altLang="ja-JP" sz="900" dirty="0"/>
              <a:t>could in principle consist of a large number of different activities, all occurring simultaneously. This is what is meant by quantum parallelism, and we shall shortly be</a:t>
            </a:r>
            <a:r>
              <a:rPr lang="ja-JP" altLang="en-US" sz="900" dirty="0"/>
              <a:t> </a:t>
            </a:r>
            <a:r>
              <a:rPr lang="en-US" altLang="ja-JP" sz="900" dirty="0"/>
              <a:t>considering the theoretical idea of a ‘quantum computer’, whereby such quantum parallelism might in principle be made use of in order to perform large numbers of simultaneous calculations. If a conscious ‘mental state’ might in some way be akin to a quantum state, then some form of ‘oneness’ or globality of thought might seem more appropriate than would be the case for an ordinary parallel computer. There are some appealing aspects of this idea that I shall return to in the next chapter. But before such an idea can be seriously entertained, we must raise the question as to whether quantum effects are likely to have any relevance at all in the activity of the brain.</a:t>
            </a:r>
            <a:endParaRPr kumimoji="1" lang="ja-JP" altLang="en-US" sz="1100" dirty="0"/>
          </a:p>
        </p:txBody>
      </p:sp>
      <p:pic>
        <p:nvPicPr>
          <p:cNvPr id="12" name="図 11">
            <a:extLst>
              <a:ext uri="{FF2B5EF4-FFF2-40B4-BE49-F238E27FC236}">
                <a16:creationId xmlns:a16="http://schemas.microsoft.com/office/drawing/2014/main" id="{7F1799BE-81B5-4B43-A288-6BD9A5AC2ADD}"/>
              </a:ext>
            </a:extLst>
          </p:cNvPr>
          <p:cNvPicPr>
            <a:picLocks noChangeAspect="1"/>
          </p:cNvPicPr>
          <p:nvPr/>
        </p:nvPicPr>
        <p:blipFill>
          <a:blip r:embed="rId6"/>
          <a:stretch>
            <a:fillRect/>
          </a:stretch>
        </p:blipFill>
        <p:spPr>
          <a:xfrm>
            <a:off x="3705167" y="1571709"/>
            <a:ext cx="1733666" cy="2677103"/>
          </a:xfrm>
          <a:prstGeom prst="rect">
            <a:avLst/>
          </a:prstGeom>
        </p:spPr>
      </p:pic>
      <p:sp>
        <p:nvSpPr>
          <p:cNvPr id="13" name="テキスト ボックス 12">
            <a:extLst>
              <a:ext uri="{FF2B5EF4-FFF2-40B4-BE49-F238E27FC236}">
                <a16:creationId xmlns:a16="http://schemas.microsoft.com/office/drawing/2014/main" id="{4D5924AF-6C6F-4956-879C-365F979B2D16}"/>
              </a:ext>
            </a:extLst>
          </p:cNvPr>
          <p:cNvSpPr txBox="1"/>
          <p:nvPr/>
        </p:nvSpPr>
        <p:spPr>
          <a:xfrm>
            <a:off x="108272" y="6208159"/>
            <a:ext cx="3433313" cy="646331"/>
          </a:xfrm>
          <a:prstGeom prst="rect">
            <a:avLst/>
          </a:prstGeom>
          <a:noFill/>
        </p:spPr>
        <p:txBody>
          <a:bodyPr wrap="square" rtlCol="0">
            <a:spAutoFit/>
          </a:bodyPr>
          <a:lstStyle/>
          <a:p>
            <a:r>
              <a:rPr kumimoji="1" lang="en-US" altLang="ja-JP" dirty="0"/>
              <a:t>non-locality</a:t>
            </a:r>
            <a:r>
              <a:rPr kumimoji="1" lang="ja-JP" altLang="en-US" dirty="0"/>
              <a:t>（非局在性）：意識は多次元世界に広がっている。</a:t>
            </a:r>
          </a:p>
        </p:txBody>
      </p:sp>
    </p:spTree>
    <p:extLst>
      <p:ext uri="{BB962C8B-B14F-4D97-AF65-F5344CB8AC3E}">
        <p14:creationId xmlns:p14="http://schemas.microsoft.com/office/powerpoint/2010/main" val="237844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C14642-5FCE-4E6F-AE80-37D32872C5A3}"/>
              </a:ext>
            </a:extLst>
          </p:cNvPr>
          <p:cNvSpPr>
            <a:spLocks noGrp="1"/>
          </p:cNvSpPr>
          <p:nvPr>
            <p:ph type="title"/>
          </p:nvPr>
        </p:nvSpPr>
        <p:spPr/>
        <p:txBody>
          <a:bodyPr/>
          <a:lstStyle/>
          <a:p>
            <a:r>
              <a:rPr kumimoji="1" lang="en-US" altLang="ja-JP" dirty="0"/>
              <a:t>Virtue ethics in business</a:t>
            </a:r>
            <a:endParaRPr kumimoji="1" lang="ja-JP" altLang="en-US" dirty="0"/>
          </a:p>
        </p:txBody>
      </p:sp>
      <p:pic>
        <p:nvPicPr>
          <p:cNvPr id="7" name="コンテンツ プレースホルダー 6" descr="テキスト, スクリーンショット が含まれている画像&#10;&#10;高い精度で生成された説明">
            <a:extLst>
              <a:ext uri="{FF2B5EF4-FFF2-40B4-BE49-F238E27FC236}">
                <a16:creationId xmlns:a16="http://schemas.microsoft.com/office/drawing/2014/main" id="{AC37DAC4-713E-409E-89DB-DA1785DB70A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6431" y="1565694"/>
            <a:ext cx="3005239" cy="4525963"/>
          </a:xfrm>
        </p:spPr>
      </p:pic>
      <p:sp>
        <p:nvSpPr>
          <p:cNvPr id="4" name="コンテンツ プレースホルダー 3">
            <a:extLst>
              <a:ext uri="{FF2B5EF4-FFF2-40B4-BE49-F238E27FC236}">
                <a16:creationId xmlns:a16="http://schemas.microsoft.com/office/drawing/2014/main" id="{A783C5B5-D97F-4BBD-8C88-54D756122C29}"/>
              </a:ext>
            </a:extLst>
          </p:cNvPr>
          <p:cNvSpPr>
            <a:spLocks noGrp="1"/>
          </p:cNvSpPr>
          <p:nvPr>
            <p:ph sz="half" idx="2"/>
          </p:nvPr>
        </p:nvSpPr>
        <p:spPr>
          <a:xfrm>
            <a:off x="3554083" y="1565695"/>
            <a:ext cx="5331125" cy="4525963"/>
          </a:xfrm>
        </p:spPr>
        <p:txBody>
          <a:bodyPr>
            <a:normAutofit fontScale="47500" lnSpcReduction="20000"/>
          </a:bodyPr>
          <a:lstStyle/>
          <a:p>
            <a:pPr marL="0" indent="0">
              <a:buNone/>
            </a:pPr>
            <a:r>
              <a:rPr lang="en-US" altLang="ja-JP" b="1" dirty="0"/>
              <a:t>Part IV</a:t>
            </a:r>
            <a:r>
              <a:rPr lang="ja-JP" altLang="en-US" b="1" dirty="0"/>
              <a:t>　　</a:t>
            </a:r>
            <a:r>
              <a:rPr lang="en-US" altLang="ja-JP" b="1" dirty="0"/>
              <a:t>Catholic Social Teaching</a:t>
            </a:r>
          </a:p>
          <a:p>
            <a:pPr marL="0" indent="0">
              <a:buNone/>
            </a:pPr>
            <a:r>
              <a:rPr lang="ja-JP" altLang="en-US" dirty="0"/>
              <a:t>　</a:t>
            </a:r>
            <a:r>
              <a:rPr lang="en-US" altLang="ja-JP" dirty="0">
                <a:hlinkClick r:id="rId4"/>
              </a:rPr>
              <a:t>Virtues, Values, and Principles in Catholic Social Teaching</a:t>
            </a:r>
            <a:r>
              <a:rPr lang="en-US" altLang="ja-JP" dirty="0"/>
              <a:t> </a:t>
            </a:r>
          </a:p>
          <a:p>
            <a:pPr marL="0" indent="0">
              <a:buNone/>
            </a:pPr>
            <a:r>
              <a:rPr lang="ja-JP" altLang="en-US" dirty="0"/>
              <a:t>　　</a:t>
            </a:r>
            <a:r>
              <a:rPr lang="en-US" altLang="ja-JP" dirty="0" err="1"/>
              <a:t>Domènec</a:t>
            </a:r>
            <a:r>
              <a:rPr lang="en-US" altLang="ja-JP" dirty="0"/>
              <a:t> </a:t>
            </a:r>
            <a:r>
              <a:rPr lang="en-US" altLang="ja-JP" dirty="0" err="1"/>
              <a:t>Melé</a:t>
            </a:r>
            <a:endParaRPr lang="en-US" altLang="ja-JP" dirty="0"/>
          </a:p>
          <a:p>
            <a:pPr marL="0" indent="0">
              <a:buNone/>
            </a:pPr>
            <a:r>
              <a:rPr lang="ja-JP" altLang="en-US" dirty="0"/>
              <a:t>　　</a:t>
            </a:r>
            <a:r>
              <a:rPr lang="en-US" altLang="ja-JP" dirty="0"/>
              <a:t>Pages 153-164 </a:t>
            </a:r>
          </a:p>
          <a:p>
            <a:pPr marL="0" indent="0">
              <a:buNone/>
            </a:pPr>
            <a:r>
              <a:rPr lang="ja-JP" altLang="en-US" dirty="0"/>
              <a:t>　</a:t>
            </a:r>
            <a:r>
              <a:rPr lang="en-US" altLang="ja-JP" dirty="0">
                <a:hlinkClick r:id="rId5"/>
              </a:rPr>
              <a:t>Virtue Ethics in the Catholic Tradition</a:t>
            </a:r>
            <a:r>
              <a:rPr lang="en-US" altLang="ja-JP" dirty="0"/>
              <a:t> </a:t>
            </a:r>
          </a:p>
          <a:p>
            <a:pPr marL="0" indent="0">
              <a:buNone/>
            </a:pPr>
            <a:r>
              <a:rPr lang="ja-JP" altLang="en-US" dirty="0"/>
              <a:t>　　</a:t>
            </a:r>
            <a:r>
              <a:rPr lang="en-US" altLang="ja-JP" dirty="0"/>
              <a:t>Helen Alford</a:t>
            </a:r>
          </a:p>
          <a:p>
            <a:pPr marL="0" indent="0">
              <a:buNone/>
            </a:pPr>
            <a:r>
              <a:rPr lang="ja-JP" altLang="en-US" dirty="0"/>
              <a:t>　　</a:t>
            </a:r>
            <a:r>
              <a:rPr lang="en-US" altLang="ja-JP" dirty="0"/>
              <a:t>Pages 165-176 </a:t>
            </a:r>
          </a:p>
          <a:p>
            <a:pPr marL="0" indent="0">
              <a:buNone/>
            </a:pPr>
            <a:r>
              <a:rPr lang="ja-JP" altLang="en-US" dirty="0"/>
              <a:t>　</a:t>
            </a:r>
            <a:r>
              <a:rPr lang="en-US" altLang="ja-JP" dirty="0">
                <a:hlinkClick r:id="rId6"/>
              </a:rPr>
              <a:t>Service in the Catholic Social Tradition: A Crucial Virtue for Business</a:t>
            </a:r>
            <a:r>
              <a:rPr lang="en-US" altLang="ja-JP" dirty="0"/>
              <a:t> </a:t>
            </a:r>
          </a:p>
          <a:p>
            <a:pPr marL="0" indent="0">
              <a:buNone/>
            </a:pPr>
            <a:r>
              <a:rPr lang="ja-JP" altLang="en-US" dirty="0"/>
              <a:t>　　</a:t>
            </a:r>
            <a:r>
              <a:rPr lang="en-US" altLang="ja-JP" dirty="0"/>
              <a:t>Gregorio </a:t>
            </a:r>
            <a:r>
              <a:rPr lang="en-US" altLang="ja-JP" dirty="0" err="1"/>
              <a:t>Guitián</a:t>
            </a:r>
            <a:endParaRPr lang="en-US" altLang="ja-JP" dirty="0"/>
          </a:p>
          <a:p>
            <a:pPr marL="0" indent="0">
              <a:buNone/>
            </a:pPr>
            <a:r>
              <a:rPr lang="ja-JP" altLang="en-US" dirty="0"/>
              <a:t>　　</a:t>
            </a:r>
            <a:r>
              <a:rPr lang="en-US" altLang="ja-JP" dirty="0"/>
              <a:t>Pages 177-187 </a:t>
            </a:r>
          </a:p>
          <a:p>
            <a:pPr marL="0" indent="0">
              <a:buNone/>
            </a:pPr>
            <a:r>
              <a:rPr lang="ja-JP" altLang="en-US" dirty="0"/>
              <a:t>　</a:t>
            </a:r>
            <a:r>
              <a:rPr lang="en-US" altLang="ja-JP" dirty="0">
                <a:hlinkClick r:id="rId7"/>
              </a:rPr>
              <a:t>Practical Wisdom as the Sine Qua Non Virtue for the Business Leader</a:t>
            </a:r>
            <a:r>
              <a:rPr lang="en-US" altLang="ja-JP" dirty="0"/>
              <a:t> </a:t>
            </a:r>
          </a:p>
          <a:p>
            <a:pPr marL="0" indent="0">
              <a:buNone/>
            </a:pPr>
            <a:r>
              <a:rPr lang="ja-JP" altLang="en-US" dirty="0"/>
              <a:t>　　</a:t>
            </a:r>
            <a:r>
              <a:rPr lang="en-US" altLang="ja-JP" dirty="0"/>
              <a:t>Michael Naughton</a:t>
            </a:r>
          </a:p>
          <a:p>
            <a:pPr marL="0" indent="0">
              <a:buNone/>
            </a:pPr>
            <a:r>
              <a:rPr lang="ja-JP" altLang="en-US" dirty="0"/>
              <a:t>　　</a:t>
            </a:r>
            <a:r>
              <a:rPr lang="en-US" altLang="ja-JP" dirty="0"/>
              <a:t>Pages 189-197 </a:t>
            </a:r>
          </a:p>
          <a:p>
            <a:pPr marL="0" indent="0">
              <a:buNone/>
            </a:pPr>
            <a:r>
              <a:rPr lang="ja-JP" altLang="en-US" dirty="0"/>
              <a:t>　</a:t>
            </a:r>
            <a:r>
              <a:rPr lang="en-US" altLang="ja-JP" dirty="0">
                <a:hlinkClick r:id="rId8"/>
              </a:rPr>
              <a:t>Virtues and Principles in Managing People in the Organization</a:t>
            </a:r>
            <a:r>
              <a:rPr lang="en-US" altLang="ja-JP" dirty="0"/>
              <a:t> </a:t>
            </a:r>
          </a:p>
          <a:p>
            <a:pPr marL="0" indent="0">
              <a:buNone/>
            </a:pPr>
            <a:r>
              <a:rPr lang="ja-JP" altLang="en-US" dirty="0"/>
              <a:t>　　</a:t>
            </a:r>
            <a:r>
              <a:rPr lang="en-US" altLang="ja-JP" dirty="0"/>
              <a:t>Alejandro Moreno-Salamanca, </a:t>
            </a:r>
            <a:r>
              <a:rPr lang="en-US" altLang="ja-JP" dirty="0" err="1"/>
              <a:t>Domènec</a:t>
            </a:r>
            <a:r>
              <a:rPr lang="en-US" altLang="ja-JP" dirty="0"/>
              <a:t> </a:t>
            </a:r>
            <a:r>
              <a:rPr lang="en-US" altLang="ja-JP" dirty="0" err="1"/>
              <a:t>Melé</a:t>
            </a:r>
            <a:endParaRPr lang="en-US" altLang="ja-JP" dirty="0"/>
          </a:p>
          <a:p>
            <a:pPr marL="0" indent="0">
              <a:buNone/>
            </a:pPr>
            <a:r>
              <a:rPr lang="ja-JP" altLang="en-US" dirty="0"/>
              <a:t>　　</a:t>
            </a:r>
            <a:r>
              <a:rPr lang="en-US" altLang="ja-JP" dirty="0"/>
              <a:t>Pages 199-209 </a:t>
            </a:r>
          </a:p>
          <a:p>
            <a:pPr marL="0" indent="0">
              <a:buNone/>
            </a:pPr>
            <a:r>
              <a:rPr lang="ja-JP" altLang="en-US" dirty="0"/>
              <a:t>　</a:t>
            </a:r>
            <a:r>
              <a:rPr lang="en-US" altLang="ja-JP" dirty="0">
                <a:hlinkClick r:id="rId9"/>
              </a:rPr>
              <a:t>Virtues for an Integral Ecology</a:t>
            </a:r>
            <a:r>
              <a:rPr lang="en-US" altLang="ja-JP" dirty="0"/>
              <a:t> </a:t>
            </a:r>
          </a:p>
          <a:p>
            <a:pPr marL="0" indent="0">
              <a:buNone/>
            </a:pPr>
            <a:r>
              <a:rPr lang="ja-JP" altLang="en-US" dirty="0"/>
              <a:t>　　</a:t>
            </a:r>
            <a:r>
              <a:rPr lang="en-US" altLang="ja-JP" dirty="0"/>
              <a:t>Antonio Porras</a:t>
            </a:r>
          </a:p>
          <a:p>
            <a:pPr marL="0" indent="0">
              <a:buNone/>
            </a:pPr>
            <a:r>
              <a:rPr lang="ja-JP" altLang="en-US" dirty="0"/>
              <a:t>　　</a:t>
            </a:r>
            <a:r>
              <a:rPr lang="en-US" altLang="ja-JP" dirty="0"/>
              <a:t>Pages 211-220 </a:t>
            </a:r>
          </a:p>
        </p:txBody>
      </p:sp>
      <p:sp>
        <p:nvSpPr>
          <p:cNvPr id="5" name="スライド番号プレースホルダー 4">
            <a:extLst>
              <a:ext uri="{FF2B5EF4-FFF2-40B4-BE49-F238E27FC236}">
                <a16:creationId xmlns:a16="http://schemas.microsoft.com/office/drawing/2014/main" id="{5AF65769-56DA-4EAE-8273-7DB3EA6C8802}"/>
              </a:ext>
            </a:extLst>
          </p:cNvPr>
          <p:cNvSpPr>
            <a:spLocks noGrp="1"/>
          </p:cNvSpPr>
          <p:nvPr>
            <p:ph type="sldNum" sz="quarter" idx="12"/>
          </p:nvPr>
        </p:nvSpPr>
        <p:spPr/>
        <p:txBody>
          <a:bodyPr/>
          <a:lstStyle/>
          <a:p>
            <a:fld id="{E7BB4546-072A-4295-8667-A3519A533463}" type="slidenum">
              <a:rPr lang="ja-JP" altLang="en-US" smtClean="0"/>
              <a:pPr/>
              <a:t>21</a:t>
            </a:fld>
            <a:endParaRPr lang="ja-JP" altLang="en-US" dirty="0"/>
          </a:p>
        </p:txBody>
      </p:sp>
      <p:sp>
        <p:nvSpPr>
          <p:cNvPr id="8" name="テキスト ボックス 7">
            <a:extLst>
              <a:ext uri="{FF2B5EF4-FFF2-40B4-BE49-F238E27FC236}">
                <a16:creationId xmlns:a16="http://schemas.microsoft.com/office/drawing/2014/main" id="{F9D04CCA-82F6-4DE3-8BF3-EFD888C2AF1A}"/>
              </a:ext>
            </a:extLst>
          </p:cNvPr>
          <p:cNvSpPr txBox="1"/>
          <p:nvPr/>
        </p:nvSpPr>
        <p:spPr>
          <a:xfrm>
            <a:off x="762120" y="6091657"/>
            <a:ext cx="2153859" cy="369332"/>
          </a:xfrm>
          <a:prstGeom prst="rect">
            <a:avLst/>
          </a:prstGeom>
          <a:noFill/>
        </p:spPr>
        <p:txBody>
          <a:bodyPr wrap="none" rtlCol="0">
            <a:spAutoFit/>
          </a:bodyPr>
          <a:lstStyle/>
          <a:p>
            <a:r>
              <a:rPr lang="en-US" altLang="ja-JP" b="1" dirty="0"/>
              <a:t>2017/1/17</a:t>
            </a:r>
            <a:r>
              <a:rPr lang="ja-JP" altLang="en-US" b="1" dirty="0"/>
              <a:t>　</a:t>
            </a:r>
            <a:r>
              <a:rPr lang="en-US" altLang="ja-JP" b="1" dirty="0"/>
              <a:t>Springer</a:t>
            </a:r>
            <a:endParaRPr kumimoji="1" lang="ja-JP" altLang="en-US" dirty="0"/>
          </a:p>
        </p:txBody>
      </p:sp>
    </p:spTree>
    <p:extLst>
      <p:ext uri="{BB962C8B-B14F-4D97-AF65-F5344CB8AC3E}">
        <p14:creationId xmlns:p14="http://schemas.microsoft.com/office/powerpoint/2010/main" val="159076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0162C9-3945-40B8-B22F-956C08923282}"/>
              </a:ext>
            </a:extLst>
          </p:cNvPr>
          <p:cNvSpPr>
            <a:spLocks noGrp="1"/>
          </p:cNvSpPr>
          <p:nvPr>
            <p:ph type="title"/>
          </p:nvPr>
        </p:nvSpPr>
        <p:spPr/>
        <p:txBody>
          <a:bodyPr>
            <a:normAutofit/>
          </a:bodyPr>
          <a:lstStyle/>
          <a:p>
            <a:r>
              <a:rPr kumimoji="1" lang="ja-JP" altLang="en-US" dirty="0"/>
              <a:t>徳倫理テキスト揃い踏み</a:t>
            </a:r>
            <a:br>
              <a:rPr kumimoji="1" lang="en-US" altLang="ja-JP" dirty="0"/>
            </a:br>
            <a:r>
              <a:rPr kumimoji="1" lang="en-US" altLang="ja-JP" sz="2200" dirty="0"/>
              <a:t>Cambridge Companion and Oxford Handbook</a:t>
            </a:r>
            <a:endParaRPr kumimoji="1" lang="ja-JP" altLang="en-US" dirty="0"/>
          </a:p>
        </p:txBody>
      </p:sp>
      <p:pic>
        <p:nvPicPr>
          <p:cNvPr id="7" name="コンテンツ プレースホルダー 6">
            <a:extLst>
              <a:ext uri="{FF2B5EF4-FFF2-40B4-BE49-F238E27FC236}">
                <a16:creationId xmlns:a16="http://schemas.microsoft.com/office/drawing/2014/main" id="{A6D90898-6C06-4D40-959C-BF4F652A5C3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9354" y="1600200"/>
            <a:ext cx="3014291" cy="4525963"/>
          </a:xfrm>
        </p:spPr>
      </p:pic>
      <p:pic>
        <p:nvPicPr>
          <p:cNvPr id="10" name="コンテンツ プレースホルダー 9" descr="建物, 屋外, 標識 が含まれている画像&#10;&#10;高い精度で生成された説明">
            <a:extLst>
              <a:ext uri="{FF2B5EF4-FFF2-40B4-BE49-F238E27FC236}">
                <a16:creationId xmlns:a16="http://schemas.microsoft.com/office/drawing/2014/main" id="{84CEB6E8-57F8-40CB-B6A2-2C642107048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10569" y="1600200"/>
            <a:ext cx="3113862" cy="4525963"/>
          </a:xfrm>
        </p:spPr>
      </p:pic>
      <p:sp>
        <p:nvSpPr>
          <p:cNvPr id="5" name="スライド番号プレースホルダー 4">
            <a:extLst>
              <a:ext uri="{FF2B5EF4-FFF2-40B4-BE49-F238E27FC236}">
                <a16:creationId xmlns:a16="http://schemas.microsoft.com/office/drawing/2014/main" id="{ABAF11EE-3AFB-4730-9A3E-EAA4FBB12895}"/>
              </a:ext>
            </a:extLst>
          </p:cNvPr>
          <p:cNvSpPr>
            <a:spLocks noGrp="1"/>
          </p:cNvSpPr>
          <p:nvPr>
            <p:ph type="sldNum" sz="quarter" idx="12"/>
          </p:nvPr>
        </p:nvSpPr>
        <p:spPr/>
        <p:txBody>
          <a:bodyPr/>
          <a:lstStyle/>
          <a:p>
            <a:fld id="{E7BB4546-072A-4295-8667-A3519A533463}" type="slidenum">
              <a:rPr lang="ja-JP" altLang="en-US" smtClean="0"/>
              <a:pPr/>
              <a:t>22</a:t>
            </a:fld>
            <a:endParaRPr lang="ja-JP" altLang="en-US" dirty="0"/>
          </a:p>
        </p:txBody>
      </p:sp>
      <p:sp>
        <p:nvSpPr>
          <p:cNvPr id="8" name="テキスト ボックス 7">
            <a:extLst>
              <a:ext uri="{FF2B5EF4-FFF2-40B4-BE49-F238E27FC236}">
                <a16:creationId xmlns:a16="http://schemas.microsoft.com/office/drawing/2014/main" id="{88E8E54E-BC0B-4E54-ACCB-4E2F34FB37B1}"/>
              </a:ext>
            </a:extLst>
          </p:cNvPr>
          <p:cNvSpPr txBox="1"/>
          <p:nvPr/>
        </p:nvSpPr>
        <p:spPr>
          <a:xfrm>
            <a:off x="1884830" y="6214030"/>
            <a:ext cx="1183337" cy="369332"/>
          </a:xfrm>
          <a:prstGeom prst="rect">
            <a:avLst/>
          </a:prstGeom>
          <a:noFill/>
        </p:spPr>
        <p:txBody>
          <a:bodyPr wrap="none" rtlCol="0">
            <a:spAutoFit/>
          </a:bodyPr>
          <a:lstStyle/>
          <a:p>
            <a:r>
              <a:rPr lang="en-US" altLang="ja-JP" dirty="0"/>
              <a:t>2013/2/14</a:t>
            </a:r>
            <a:endParaRPr kumimoji="1" lang="ja-JP" altLang="en-US" dirty="0"/>
          </a:p>
        </p:txBody>
      </p:sp>
      <p:sp>
        <p:nvSpPr>
          <p:cNvPr id="11" name="テキスト ボックス 10">
            <a:extLst>
              <a:ext uri="{FF2B5EF4-FFF2-40B4-BE49-F238E27FC236}">
                <a16:creationId xmlns:a16="http://schemas.microsoft.com/office/drawing/2014/main" id="{7F084CCE-22DB-49EA-AFCC-6496D8B3E326}"/>
              </a:ext>
            </a:extLst>
          </p:cNvPr>
          <p:cNvSpPr txBox="1"/>
          <p:nvPr/>
        </p:nvSpPr>
        <p:spPr>
          <a:xfrm>
            <a:off x="6316717" y="6214030"/>
            <a:ext cx="1066318" cy="369332"/>
          </a:xfrm>
          <a:prstGeom prst="rect">
            <a:avLst/>
          </a:prstGeom>
          <a:noFill/>
        </p:spPr>
        <p:txBody>
          <a:bodyPr wrap="none" rtlCol="0">
            <a:spAutoFit/>
          </a:bodyPr>
          <a:lstStyle/>
          <a:p>
            <a:r>
              <a:rPr lang="en-US" altLang="ja-JP" dirty="0"/>
              <a:t>2018/1/2</a:t>
            </a:r>
            <a:endParaRPr kumimoji="1" lang="ja-JP" altLang="en-US" dirty="0"/>
          </a:p>
        </p:txBody>
      </p:sp>
    </p:spTree>
    <p:extLst>
      <p:ext uri="{BB962C8B-B14F-4D97-AF65-F5344CB8AC3E}">
        <p14:creationId xmlns:p14="http://schemas.microsoft.com/office/powerpoint/2010/main" val="394726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800" dirty="0">
                <a:hlinkClick r:id="rId3"/>
              </a:rPr>
              <a:t>下掲書</a:t>
            </a:r>
            <a:r>
              <a:rPr kumimoji="1" lang="en-US" altLang="ja-JP" sz="2800" dirty="0"/>
              <a:t>part V </a:t>
            </a:r>
            <a:r>
              <a:rPr kumimoji="1" lang="ja-JP" altLang="en-US" sz="2800" dirty="0"/>
              <a:t>第一論文：</a:t>
            </a:r>
            <a:r>
              <a:rPr lang="en-US" altLang="ja-JP" sz="2800" dirty="0"/>
              <a:t>Objections to Virtue Ethics</a:t>
            </a:r>
            <a:br>
              <a:rPr lang="en-US" altLang="ja-JP" sz="3200" dirty="0"/>
            </a:br>
            <a:r>
              <a:rPr lang="en-US" altLang="ja-JP" sz="2000" dirty="0"/>
              <a:t>rightness</a:t>
            </a:r>
            <a:r>
              <a:rPr lang="ja-JP" altLang="en-US" sz="2000" dirty="0"/>
              <a:t>判断基準を与えない。規範倫理と言えない。</a:t>
            </a:r>
            <a:endParaRPr kumimoji="1" lang="ja-JP" altLang="en-US" sz="2000" dirty="0"/>
          </a:p>
        </p:txBody>
      </p:sp>
      <p:pic>
        <p:nvPicPr>
          <p:cNvPr id="6" name="コンテンツ プレースホルダー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19569" y="1600200"/>
            <a:ext cx="3113862" cy="4525963"/>
          </a:xfrm>
        </p:spPr>
      </p:pic>
      <p:sp>
        <p:nvSpPr>
          <p:cNvPr id="4" name="コンテンツ プレースホルダー 3"/>
          <p:cNvSpPr>
            <a:spLocks noGrp="1"/>
          </p:cNvSpPr>
          <p:nvPr>
            <p:ph sz="half" idx="2"/>
          </p:nvPr>
        </p:nvSpPr>
        <p:spPr/>
        <p:txBody>
          <a:bodyPr>
            <a:normAutofit fontScale="25000" lnSpcReduction="20000"/>
          </a:bodyPr>
          <a:lstStyle/>
          <a:p>
            <a:pPr marL="0" indent="0">
              <a:buNone/>
            </a:pPr>
            <a:r>
              <a:rPr lang="en-US" altLang="ja-JP" sz="4300" b="1" dirty="0">
                <a:hlinkClick r:id="rId3"/>
              </a:rPr>
              <a:t>Abstract</a:t>
            </a:r>
            <a:r>
              <a:rPr lang="ja-JP" altLang="en-US" sz="4300" b="1" dirty="0"/>
              <a:t>　（</a:t>
            </a:r>
            <a:r>
              <a:rPr lang="en-US" altLang="ja-JP" sz="4300" b="1" dirty="0"/>
              <a:t>part V </a:t>
            </a:r>
            <a:r>
              <a:rPr lang="ja-JP" altLang="en-US" sz="4300" b="1" dirty="0"/>
              <a:t>第一論文）</a:t>
            </a:r>
            <a:endParaRPr lang="en-US" altLang="ja-JP" sz="4300" dirty="0"/>
          </a:p>
          <a:p>
            <a:pPr marL="0" indent="0">
              <a:buNone/>
            </a:pPr>
            <a:endParaRPr lang="en-US" altLang="ja-JP" sz="4300" dirty="0"/>
          </a:p>
          <a:p>
            <a:pPr marL="0" indent="0" algn="just">
              <a:lnSpc>
                <a:spcPct val="120000"/>
              </a:lnSpc>
              <a:buNone/>
            </a:pPr>
            <a:r>
              <a:rPr lang="ja-JP" altLang="en-US" sz="5600" dirty="0"/>
              <a:t>過去数十年間の本質的倫理理論化によって</a:t>
            </a:r>
            <a:r>
              <a:rPr lang="en-US" altLang="ja-JP" sz="5600" dirty="0"/>
              <a:t>virtue ethics</a:t>
            </a:r>
            <a:r>
              <a:rPr lang="ja-JP" altLang="en-US" sz="5600" dirty="0"/>
              <a:t>は、帰結主義倫理と義務論倫理に次ぐ第三の倫理として確立した。しかしながら幾つかの反論が</a:t>
            </a:r>
            <a:r>
              <a:rPr lang="en-US" altLang="ja-JP" sz="5600" dirty="0"/>
              <a:t>virtue ethics</a:t>
            </a:r>
            <a:r>
              <a:rPr lang="ja-JP" altLang="en-US" sz="5600" dirty="0"/>
              <a:t>に対して為されている。本論文では特に</a:t>
            </a:r>
            <a:r>
              <a:rPr lang="en-US" altLang="ja-JP" sz="5600" dirty="0"/>
              <a:t>virtue ethics</a:t>
            </a:r>
            <a:r>
              <a:rPr lang="ja-JP" altLang="en-US" sz="5600" dirty="0"/>
              <a:t>が、尤もな</a:t>
            </a:r>
            <a:r>
              <a:rPr lang="en-US" altLang="ja-JP" sz="5600" dirty="0"/>
              <a:t>rightness</a:t>
            </a:r>
            <a:r>
              <a:rPr lang="ja-JP" altLang="en-US" sz="5600" dirty="0"/>
              <a:t>判断基準を与えないという反論を主に扱う。そうであるならば </a:t>
            </a:r>
            <a:r>
              <a:rPr lang="en-US" altLang="ja-JP" sz="5600" dirty="0"/>
              <a:t>--- </a:t>
            </a:r>
            <a:r>
              <a:rPr lang="ja-JP" altLang="en-US" sz="5600" dirty="0"/>
              <a:t>筆者らはそう考えるが </a:t>
            </a:r>
            <a:r>
              <a:rPr lang="en-US" altLang="ja-JP" sz="5600" dirty="0"/>
              <a:t>--- </a:t>
            </a:r>
            <a:r>
              <a:rPr lang="ja-JP" altLang="en-US" sz="5600" dirty="0"/>
              <a:t>これは</a:t>
            </a:r>
            <a:r>
              <a:rPr lang="en-US" altLang="ja-JP" sz="5600" dirty="0"/>
              <a:t>virtue ethics</a:t>
            </a:r>
            <a:r>
              <a:rPr lang="ja-JP" altLang="en-US" sz="5600" dirty="0"/>
              <a:t>にとって痛打となる。なぜならば、</a:t>
            </a:r>
            <a:r>
              <a:rPr lang="en-US" altLang="ja-JP" sz="5600" dirty="0"/>
              <a:t>rightness</a:t>
            </a:r>
            <a:r>
              <a:rPr lang="ja-JP" altLang="en-US" sz="5600" dirty="0"/>
              <a:t>判断基準は倫理理論にとって中心的目的の一つと一般的には考えられているからだ。筆者達の見解ではこれは、深刻とまでは言えないにしろ或る反論を</a:t>
            </a:r>
            <a:r>
              <a:rPr lang="en-US" altLang="ja-JP" sz="5600" dirty="0"/>
              <a:t>virtue ethics</a:t>
            </a:r>
            <a:r>
              <a:rPr lang="ja-JP" altLang="en-US" sz="5600" dirty="0"/>
              <a:t>に対して生起する。即ち、</a:t>
            </a:r>
            <a:r>
              <a:rPr lang="en-US" altLang="ja-JP" sz="5600" dirty="0"/>
              <a:t>virtue ethics</a:t>
            </a:r>
            <a:r>
              <a:rPr lang="ja-JP" altLang="en-US" sz="5600" dirty="0"/>
              <a:t>は特定の状況においてどう行動すべきなのかに関し適量の実践的</a:t>
            </a:r>
            <a:r>
              <a:rPr lang="en-US" altLang="ja-JP" sz="5600" dirty="0"/>
              <a:t>guidance</a:t>
            </a:r>
            <a:r>
              <a:rPr lang="ja-JP" altLang="en-US" sz="5600" dirty="0"/>
              <a:t>を用意できないでいる。本論文ではこの問題に対し</a:t>
            </a:r>
            <a:r>
              <a:rPr lang="en-US" altLang="ja-JP" sz="5600" dirty="0"/>
              <a:t>virtue ethics</a:t>
            </a:r>
            <a:r>
              <a:rPr lang="ja-JP" altLang="en-US" sz="5600" dirty="0"/>
              <a:t>がどの様に応えうるのか幾つか簡単に示す。</a:t>
            </a:r>
            <a:endParaRPr lang="en-US" altLang="ja-JP" sz="5600" dirty="0"/>
          </a:p>
          <a:p>
            <a:pPr marL="0" indent="0" algn="just">
              <a:buNone/>
            </a:pPr>
            <a:endParaRPr lang="en-US" altLang="ja-JP" dirty="0"/>
          </a:p>
          <a:p>
            <a:pPr marL="0" indent="0" algn="just">
              <a:buNone/>
            </a:pPr>
            <a:r>
              <a:rPr lang="ja-JP" altLang="en-US" sz="2300" dirty="0"/>
              <a:t>「原英文」：</a:t>
            </a:r>
            <a:endParaRPr lang="en-US" altLang="ja-JP" sz="2300" dirty="0"/>
          </a:p>
          <a:p>
            <a:pPr marL="0" indent="0" algn="just">
              <a:buNone/>
            </a:pPr>
            <a:r>
              <a:rPr lang="en-US" altLang="ja-JP" sz="2300" dirty="0"/>
              <a:t>Over the last few decades, virtue ethics has become established as a third position, next to consequentialism and deontology, in substantive ethical theorizing. Several objections have been raised against virtue ethics, however. This chapter focuses particularly on the objection that virtue ethics fails to provide a plausible criterion of rightness. If that is correct, as the authors are inclined to think it is, then it constitutes a severe blow to virtue ethics, since providing a criterion of rightness is generally regarded as one of the central aims of an ethical theory. One, in the view of the authors, less serious—though almost as common—objection to virtue ethics is that it fails to provide a suitable amount of practical guidance with respect to what should be done in particular situations. The chapter briefly indicates some ways in which virtue ethicists might respond to this objection.</a:t>
            </a:r>
            <a:endParaRPr kumimoji="1" lang="ja-JP" altLang="en-US" sz="2300" dirty="0"/>
          </a:p>
        </p:txBody>
      </p:sp>
      <p:sp>
        <p:nvSpPr>
          <p:cNvPr id="5" name="スライド番号プレースホルダー 4"/>
          <p:cNvSpPr>
            <a:spLocks noGrp="1"/>
          </p:cNvSpPr>
          <p:nvPr>
            <p:ph type="sldNum" sz="quarter" idx="12"/>
          </p:nvPr>
        </p:nvSpPr>
        <p:spPr/>
        <p:txBody>
          <a:bodyPr/>
          <a:lstStyle/>
          <a:p>
            <a:fld id="{E7BB4546-072A-4295-8667-A3519A533463}" type="slidenum">
              <a:rPr lang="ja-JP" altLang="en-US" smtClean="0"/>
              <a:pPr/>
              <a:t>23</a:t>
            </a:fld>
            <a:endParaRPr lang="ja-JP" altLang="en-US" dirty="0"/>
          </a:p>
        </p:txBody>
      </p:sp>
      <p:sp>
        <p:nvSpPr>
          <p:cNvPr id="7" name="テキスト ボックス 6"/>
          <p:cNvSpPr txBox="1"/>
          <p:nvPr/>
        </p:nvSpPr>
        <p:spPr>
          <a:xfrm>
            <a:off x="1343818" y="6126163"/>
            <a:ext cx="2305439" cy="369332"/>
          </a:xfrm>
          <a:prstGeom prst="rect">
            <a:avLst/>
          </a:prstGeom>
          <a:noFill/>
        </p:spPr>
        <p:txBody>
          <a:bodyPr wrap="none" rtlCol="0">
            <a:spAutoFit/>
          </a:bodyPr>
          <a:lstStyle/>
          <a:p>
            <a:r>
              <a:rPr kumimoji="1" lang="en-US" altLang="ja-JP" dirty="0"/>
              <a:t>2018</a:t>
            </a:r>
            <a:r>
              <a:rPr kumimoji="1" lang="ja-JP" altLang="en-US" dirty="0"/>
              <a:t>年</a:t>
            </a:r>
            <a:r>
              <a:rPr kumimoji="1" lang="en-US" altLang="ja-JP" dirty="0"/>
              <a:t>1</a:t>
            </a:r>
            <a:r>
              <a:rPr kumimoji="1" lang="ja-JP" altLang="en-US" dirty="0"/>
              <a:t>月、</a:t>
            </a:r>
            <a:r>
              <a:rPr kumimoji="1" lang="en-US" altLang="ja-JP" dirty="0"/>
              <a:t>OUP</a:t>
            </a:r>
            <a:r>
              <a:rPr kumimoji="1" lang="ja-JP" altLang="en-US" dirty="0"/>
              <a:t>発刊</a:t>
            </a:r>
          </a:p>
        </p:txBody>
      </p:sp>
    </p:spTree>
    <p:extLst>
      <p:ext uri="{BB962C8B-B14F-4D97-AF65-F5344CB8AC3E}">
        <p14:creationId xmlns:p14="http://schemas.microsoft.com/office/powerpoint/2010/main" val="360498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a:t>現代性が抱える諸々の葛藤の中で倫理は</a:t>
            </a:r>
            <a:br>
              <a:rPr lang="en-US" altLang="ja-JP" sz="3200" dirty="0"/>
            </a:br>
            <a:r>
              <a:rPr lang="en-US" altLang="ja-JP" sz="1800" dirty="0"/>
              <a:t>act against modernity from within modernity</a:t>
            </a:r>
            <a:endParaRPr kumimoji="1" lang="ja-JP" altLang="en-US" sz="3200" dirty="0"/>
          </a:p>
        </p:txBody>
      </p:sp>
      <p:pic>
        <p:nvPicPr>
          <p:cNvPr id="6" name="コンテンツ プレースホルダー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2932" y="1600200"/>
            <a:ext cx="2987135" cy="4525963"/>
          </a:xfrm>
        </p:spPr>
      </p:pic>
      <p:sp>
        <p:nvSpPr>
          <p:cNvPr id="4" name="コンテンツ プレースホルダー 3"/>
          <p:cNvSpPr>
            <a:spLocks noGrp="1"/>
          </p:cNvSpPr>
          <p:nvPr>
            <p:ph sz="half" idx="2"/>
          </p:nvPr>
        </p:nvSpPr>
        <p:spPr>
          <a:xfrm>
            <a:off x="4235570" y="1693997"/>
            <a:ext cx="4451230" cy="4827573"/>
          </a:xfrm>
        </p:spPr>
        <p:txBody>
          <a:bodyPr>
            <a:normAutofit fontScale="40000" lnSpcReduction="20000"/>
          </a:bodyPr>
          <a:lstStyle/>
          <a:p>
            <a:pPr marL="0" indent="0">
              <a:buNone/>
            </a:pPr>
            <a:r>
              <a:rPr lang="ja-JP" altLang="en-US" dirty="0">
                <a:hlinkClick r:id="rId4"/>
              </a:rPr>
              <a:t>本の紹介</a:t>
            </a:r>
            <a:endParaRPr lang="en-US" altLang="ja-JP" dirty="0"/>
          </a:p>
          <a:p>
            <a:pPr marL="0" indent="0">
              <a:buNone/>
            </a:pPr>
            <a:endParaRPr lang="en-US" altLang="ja-JP" dirty="0"/>
          </a:p>
          <a:p>
            <a:pPr marL="0" indent="0" algn="just">
              <a:lnSpc>
                <a:spcPct val="120000"/>
              </a:lnSpc>
              <a:buNone/>
            </a:pPr>
            <a:r>
              <a:rPr lang="en-US" altLang="ja-JP" dirty="0"/>
              <a:t>Alasdair MacIntyre</a:t>
            </a:r>
            <a:r>
              <a:rPr lang="ja-JP" altLang="en-US" dirty="0"/>
              <a:t>の考えでは、</a:t>
            </a:r>
            <a:r>
              <a:rPr lang="en-US" altLang="ja-JP" dirty="0"/>
              <a:t>human</a:t>
            </a:r>
            <a:r>
              <a:rPr lang="ja-JP" altLang="en-US" dirty="0"/>
              <a:t> </a:t>
            </a:r>
            <a:r>
              <a:rPr lang="en-US" altLang="ja-JP" dirty="0"/>
              <a:t>goods</a:t>
            </a:r>
            <a:r>
              <a:rPr lang="ja-JP" altLang="en-US" dirty="0"/>
              <a:t>を厳密に理解すると、中心的哲学・政治・道徳が現代性に要求する幾つかの主張は拒否される。では実際、規範的判断と価値評価的判断とはどの様にして両立されるのか、議論の範囲を広げて彼は考える。欲望と実践理性は各人の</a:t>
            </a:r>
            <a:r>
              <a:rPr lang="en-US" altLang="ja-JP" dirty="0"/>
              <a:t>virtue</a:t>
            </a:r>
            <a:r>
              <a:rPr lang="ja-JP" altLang="en-US" dirty="0"/>
              <a:t>と関連があるのか、適切な自己認識とは何なのか、</a:t>
            </a:r>
            <a:r>
              <a:rPr lang="en-US" altLang="ja-JP" dirty="0"/>
              <a:t> human lives</a:t>
            </a:r>
            <a:r>
              <a:rPr lang="ja-JP" altLang="en-US" dirty="0"/>
              <a:t>の理解において</a:t>
            </a:r>
            <a:r>
              <a:rPr lang="en-US" altLang="ja-JP" dirty="0"/>
              <a:t>narrative</a:t>
            </a:r>
            <a:r>
              <a:rPr lang="ja-JP" altLang="en-US" dirty="0"/>
              <a:t>（物語）はどの部分を担っているの</a:t>
            </a:r>
            <a:r>
              <a:rPr lang="ja-JP" altLang="en-US"/>
              <a:t>か。更に</a:t>
            </a:r>
            <a:r>
              <a:rPr lang="ja-JP" altLang="en-US" dirty="0"/>
              <a:t>彼は問う。現代という状況は、</a:t>
            </a:r>
            <a:r>
              <a:rPr lang="en-US" altLang="ja-JP" dirty="0"/>
              <a:t> neo-Aristotelian</a:t>
            </a:r>
            <a:r>
              <a:rPr lang="ja-JP" altLang="en-US" dirty="0"/>
              <a:t>つまり</a:t>
            </a:r>
            <a:r>
              <a:rPr lang="en-US" altLang="ja-JP" dirty="0"/>
              <a:t>Thomistic</a:t>
            </a:r>
            <a:r>
              <a:rPr lang="ja-JP" altLang="en-US" dirty="0"/>
              <a:t>の視点からどの様に理解されるのか。そして彼はこう主張する。即ち、</a:t>
            </a:r>
            <a:r>
              <a:rPr lang="en-US" altLang="ja-JP" dirty="0"/>
              <a:t>Marx</a:t>
            </a:r>
            <a:r>
              <a:rPr lang="ja-JP" altLang="en-US" dirty="0"/>
              <a:t>の洞察によって情報を得た</a:t>
            </a:r>
            <a:r>
              <a:rPr lang="en-US" altLang="ja-JP" dirty="0"/>
              <a:t>Thomistic Aristotelianism</a:t>
            </a:r>
            <a:r>
              <a:rPr lang="ja-JP" altLang="en-US" dirty="0"/>
              <a:t>が、</a:t>
            </a:r>
            <a:r>
              <a:rPr lang="en-US" altLang="ja-JP" dirty="0"/>
              <a:t>a contemporary politics and ethics</a:t>
            </a:r>
            <a:r>
              <a:rPr lang="ja-JP" altLang="en-US" dirty="0"/>
              <a:t>構築に資源をもたらし、それによって、私達が</a:t>
            </a:r>
            <a:r>
              <a:rPr lang="en-US" altLang="ja-JP" dirty="0"/>
              <a:t>modernity</a:t>
            </a:r>
            <a:r>
              <a:rPr lang="ja-JP" altLang="en-US" dirty="0"/>
              <a:t>の中にありながらも</a:t>
            </a:r>
            <a:r>
              <a:rPr lang="en-US" altLang="ja-JP" dirty="0"/>
              <a:t>modernity</a:t>
            </a:r>
            <a:r>
              <a:rPr lang="ja-JP" altLang="en-US" dirty="0" err="1"/>
              <a:t>に抵</a:t>
            </a:r>
            <a:r>
              <a:rPr lang="ja-JP" altLang="en-US" dirty="0"/>
              <a:t>抗すること</a:t>
            </a:r>
            <a:r>
              <a:rPr lang="ja-JP" altLang="en-US" u="sng" dirty="0">
                <a:solidFill>
                  <a:srgbClr val="FF0000"/>
                </a:solidFill>
              </a:rPr>
              <a:t>（</a:t>
            </a:r>
            <a:r>
              <a:rPr lang="en-US" altLang="ja-JP" u="sng" dirty="0">
                <a:solidFill>
                  <a:srgbClr val="FF0000"/>
                </a:solidFill>
              </a:rPr>
              <a:t>to act against modernity from within modernity</a:t>
            </a:r>
            <a:r>
              <a:rPr lang="ja-JP" altLang="en-US" u="sng" dirty="0">
                <a:solidFill>
                  <a:srgbClr val="FF0000"/>
                </a:solidFill>
              </a:rPr>
              <a:t>）</a:t>
            </a:r>
            <a:r>
              <a:rPr lang="ja-JP" altLang="en-US" dirty="0"/>
              <a:t>が可能かつ必要となる、と。内容豊かにして重要な本書は、</a:t>
            </a:r>
            <a:r>
              <a:rPr lang="en-US" altLang="ja-JP" dirty="0"/>
              <a:t>ethics and moral philosophy</a:t>
            </a:r>
            <a:r>
              <a:rPr lang="ja-JP" altLang="en-US" dirty="0"/>
              <a:t>における</a:t>
            </a:r>
            <a:r>
              <a:rPr lang="en-US" altLang="ja-JP" dirty="0"/>
              <a:t>MacIntyre</a:t>
            </a:r>
            <a:r>
              <a:rPr lang="ja-JP" altLang="en-US" dirty="0"/>
              <a:t>の思想の深まりと共に執筆された。両分野の読者にとって大変興味あるものとなるだろう。</a:t>
            </a:r>
            <a:endParaRPr lang="en-US" altLang="ja-JP" dirty="0"/>
          </a:p>
          <a:p>
            <a:pPr marL="0" indent="0" algn="just">
              <a:lnSpc>
                <a:spcPct val="120000"/>
              </a:lnSpc>
              <a:buNone/>
            </a:pPr>
            <a:endParaRPr lang="en-US" altLang="ja-JP" dirty="0"/>
          </a:p>
          <a:p>
            <a:pPr marL="0" indent="0" algn="just">
              <a:lnSpc>
                <a:spcPct val="120000"/>
              </a:lnSpc>
              <a:buNone/>
            </a:pPr>
            <a:r>
              <a:rPr lang="ja-JP" altLang="en-US" sz="2300" dirty="0"/>
              <a:t>原英文：</a:t>
            </a:r>
            <a:r>
              <a:rPr lang="en-US" altLang="ja-JP" sz="2300" dirty="0"/>
              <a:t>Alasdair MacIntyre explores some central philosophical, political and moral claims of modernity and argues that a proper understanding of human goods requires a rejection of these claims. In a wide-ranging discussion, he considers how normative and evaluative judgments are to be understood, how desire and practical reasoning are to be characterized, what it is to have adequate self-knowledge, and what part narrative plays in our understanding of human lives. He asks, further, what it would be to understand the modern condition from a neo-Aristotelian or Thomistic perspective, and argues that Thomistic Aristotelianism, informed by Marx's insights, provides us with resources for constructing a contemporary politics and ethics which both enable and require us to act against modernity from within modernity. This rich and important book builds on and advances </a:t>
            </a:r>
            <a:r>
              <a:rPr lang="en-US" altLang="ja-JP" sz="2300" dirty="0" err="1"/>
              <a:t>MacIntyre's</a:t>
            </a:r>
            <a:r>
              <a:rPr lang="en-US" altLang="ja-JP" sz="2300" dirty="0"/>
              <a:t> thinking in ethics and moral philosophy, and will be of great interest to readers in both fields.</a:t>
            </a:r>
          </a:p>
        </p:txBody>
      </p:sp>
      <p:sp>
        <p:nvSpPr>
          <p:cNvPr id="5" name="スライド番号プレースホルダー 4"/>
          <p:cNvSpPr>
            <a:spLocks noGrp="1"/>
          </p:cNvSpPr>
          <p:nvPr>
            <p:ph type="sldNum" sz="quarter" idx="12"/>
          </p:nvPr>
        </p:nvSpPr>
        <p:spPr/>
        <p:txBody>
          <a:bodyPr/>
          <a:lstStyle/>
          <a:p>
            <a:fld id="{E7BB4546-072A-4295-8667-A3519A533463}" type="slidenum">
              <a:rPr lang="ja-JP" altLang="en-US" smtClean="0"/>
              <a:pPr/>
              <a:t>24</a:t>
            </a:fld>
            <a:endParaRPr lang="ja-JP" altLang="en-US" dirty="0"/>
          </a:p>
        </p:txBody>
      </p:sp>
      <p:sp>
        <p:nvSpPr>
          <p:cNvPr id="7" name="テキスト ボックス 6"/>
          <p:cNvSpPr txBox="1"/>
          <p:nvPr/>
        </p:nvSpPr>
        <p:spPr>
          <a:xfrm>
            <a:off x="1299734" y="6219960"/>
            <a:ext cx="2353529" cy="369332"/>
          </a:xfrm>
          <a:prstGeom prst="rect">
            <a:avLst/>
          </a:prstGeom>
          <a:noFill/>
        </p:spPr>
        <p:txBody>
          <a:bodyPr wrap="none" rtlCol="0">
            <a:spAutoFit/>
          </a:bodyPr>
          <a:lstStyle/>
          <a:p>
            <a:r>
              <a:rPr kumimoji="1" lang="en-US" altLang="ja-JP" dirty="0"/>
              <a:t>2016</a:t>
            </a:r>
            <a:r>
              <a:rPr kumimoji="1" lang="ja-JP" altLang="en-US" dirty="0"/>
              <a:t>年</a:t>
            </a:r>
            <a:r>
              <a:rPr kumimoji="1" lang="en-US" altLang="ja-JP" dirty="0"/>
              <a:t>11</a:t>
            </a:r>
            <a:r>
              <a:rPr kumimoji="1" lang="ja-JP" altLang="en-US" dirty="0"/>
              <a:t>月　</a:t>
            </a:r>
            <a:r>
              <a:rPr kumimoji="1" lang="en-US" altLang="ja-JP" dirty="0"/>
              <a:t>CUP</a:t>
            </a:r>
            <a:r>
              <a:rPr kumimoji="1" lang="ja-JP" altLang="en-US" dirty="0"/>
              <a:t>発刊</a:t>
            </a:r>
          </a:p>
        </p:txBody>
      </p:sp>
    </p:spTree>
    <p:extLst>
      <p:ext uri="{BB962C8B-B14F-4D97-AF65-F5344CB8AC3E}">
        <p14:creationId xmlns:p14="http://schemas.microsoft.com/office/powerpoint/2010/main" val="138503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9497" y="341272"/>
            <a:ext cx="8245006" cy="1325563"/>
          </a:xfrm>
        </p:spPr>
        <p:txBody>
          <a:bodyPr>
            <a:normAutofit/>
          </a:bodyPr>
          <a:lstStyle/>
          <a:p>
            <a:pPr algn="ctr"/>
            <a:r>
              <a:rPr kumimoji="1" lang="en-US" altLang="ja-JP" dirty="0"/>
              <a:t>Sovereign</a:t>
            </a:r>
            <a:r>
              <a:rPr kumimoji="1" lang="ja-JP" altLang="en-US" dirty="0"/>
              <a:t>の語源は</a:t>
            </a:r>
            <a:r>
              <a:rPr kumimoji="1" lang="en-US" altLang="ja-JP" dirty="0"/>
              <a:t>13</a:t>
            </a:r>
            <a:r>
              <a:rPr kumimoji="1" lang="ja-JP" altLang="en-US" dirty="0"/>
              <a:t>世紀フランス</a:t>
            </a:r>
            <a:br>
              <a:rPr kumimoji="1" lang="en-US" altLang="ja-JP" dirty="0"/>
            </a:br>
            <a:r>
              <a:rPr kumimoji="1" lang="ja-JP" altLang="en-US" sz="1800" dirty="0"/>
              <a:t>ドミニコ会</a:t>
            </a:r>
            <a:r>
              <a:rPr kumimoji="1" lang="ja-JP" altLang="en-US" sz="1100" dirty="0"/>
              <a:t>（</a:t>
            </a:r>
            <a:r>
              <a:rPr kumimoji="1" lang="en-US" altLang="ja-JP" sz="1100" dirty="0"/>
              <a:t>1206</a:t>
            </a:r>
            <a:r>
              <a:rPr kumimoji="1" lang="ja-JP" altLang="en-US" sz="1100" dirty="0"/>
              <a:t>年設立</a:t>
            </a:r>
            <a:r>
              <a:rPr kumimoji="1" lang="en-US" altLang="ja-JP" sz="1100" dirty="0"/>
              <a:t>, 12016</a:t>
            </a:r>
            <a:r>
              <a:rPr kumimoji="1" lang="ja-JP" altLang="en-US" sz="1100" dirty="0"/>
              <a:t>年認可）</a:t>
            </a:r>
            <a:r>
              <a:rPr kumimoji="1" lang="ja-JP" altLang="en-US" sz="1800" dirty="0"/>
              <a:t>のトマス・アクィナスが活躍した頃</a:t>
            </a:r>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409" y="1545021"/>
            <a:ext cx="7886700" cy="1179502"/>
          </a:xfrm>
        </p:spPr>
      </p:pic>
      <p:sp>
        <p:nvSpPr>
          <p:cNvPr id="3" name="正方形/長方形 2"/>
          <p:cNvSpPr/>
          <p:nvPr/>
        </p:nvSpPr>
        <p:spPr>
          <a:xfrm>
            <a:off x="593289" y="2134773"/>
            <a:ext cx="3663401" cy="2615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51818" y="3091539"/>
            <a:ext cx="7403881" cy="3970318"/>
          </a:xfrm>
          <a:prstGeom prst="rect">
            <a:avLst/>
          </a:prstGeom>
          <a:noFill/>
        </p:spPr>
        <p:txBody>
          <a:bodyPr wrap="square" rtlCol="0">
            <a:spAutoFit/>
          </a:bodyPr>
          <a:lstStyle/>
          <a:p>
            <a:r>
              <a:rPr lang="ja-JP" altLang="en-US" dirty="0"/>
              <a:t>マタイによる福音</a:t>
            </a:r>
            <a:r>
              <a:rPr lang="en-US" altLang="ja-JP" dirty="0"/>
              <a:t>16</a:t>
            </a:r>
            <a:r>
              <a:rPr lang="ja-JP" altLang="en-US" dirty="0"/>
              <a:t>章</a:t>
            </a:r>
            <a:r>
              <a:rPr lang="en-US" altLang="ja-JP" dirty="0"/>
              <a:t>15-20</a:t>
            </a:r>
            <a:r>
              <a:rPr lang="ja-JP" altLang="en-US" dirty="0"/>
              <a:t>：</a:t>
            </a:r>
            <a:endParaRPr lang="en-US" altLang="ja-JP" dirty="0"/>
          </a:p>
          <a:p>
            <a:endParaRPr lang="en-US" altLang="ja-JP" dirty="0"/>
          </a:p>
          <a:p>
            <a:r>
              <a:rPr lang="en-US" altLang="ja-JP" dirty="0"/>
              <a:t>16:15 </a:t>
            </a:r>
            <a:r>
              <a:rPr lang="ja-JP" altLang="en-US" dirty="0"/>
              <a:t>イエスが言われた。「それでは、あなたがたはわたしを何者だと言うのか。」　</a:t>
            </a:r>
            <a:r>
              <a:rPr lang="en-US" altLang="ja-JP" dirty="0"/>
              <a:t>16:16 </a:t>
            </a:r>
            <a:r>
              <a:rPr lang="ja-JP" altLang="en-US" dirty="0"/>
              <a:t>シモン・ペトロが、「あなたはメシア、生ける神の子です」と答えた。　</a:t>
            </a:r>
            <a:r>
              <a:rPr lang="en-US" altLang="ja-JP" dirty="0"/>
              <a:t>16:17 </a:t>
            </a:r>
            <a:r>
              <a:rPr lang="ja-JP" altLang="en-US" dirty="0"/>
              <a:t>すると、イエスはお答えになった。「シモン・バルヨナ、あなたは幸いだ。あなたにこのことを現したのは、人間ではなく、わたしの天の父なのだ。　</a:t>
            </a:r>
            <a:r>
              <a:rPr lang="en-US" altLang="ja-JP" dirty="0"/>
              <a:t>16:18 </a:t>
            </a:r>
            <a:r>
              <a:rPr lang="ja-JP" altLang="en-US" dirty="0"/>
              <a:t>わたしも言っておく。あなたはペトロ。わたしはこの岩の上にわたしの教会を建てる。陰府の力もこれに対抗できない。　</a:t>
            </a:r>
            <a:r>
              <a:rPr lang="en-US" altLang="ja-JP" dirty="0"/>
              <a:t>16:19 </a:t>
            </a:r>
            <a:r>
              <a:rPr lang="ja-JP" altLang="en-US" u="sng" dirty="0">
                <a:solidFill>
                  <a:srgbClr val="FF0000"/>
                </a:solidFill>
              </a:rPr>
              <a:t>わたしはあなたに天の国の鍵を授ける。あなたが地上でつなぐことは、天上でもつながれる。あなたが地上で解くことは、天上でも解かれる。</a:t>
            </a:r>
            <a:r>
              <a:rPr lang="ja-JP" altLang="en-US" dirty="0"/>
              <a:t>」　</a:t>
            </a:r>
            <a:r>
              <a:rPr lang="en-US" altLang="ja-JP" dirty="0"/>
              <a:t>16:20 </a:t>
            </a:r>
            <a:r>
              <a:rPr lang="ja-JP" altLang="en-US" dirty="0"/>
              <a:t>それから、イエスは、御自分がメシアであることをだれにも話さないように、と弟子たちに命じられた。</a:t>
            </a:r>
          </a:p>
          <a:p>
            <a:endParaRPr kumimoji="1" lang="ja-JP" altLang="en-US" dirty="0"/>
          </a:p>
        </p:txBody>
      </p:sp>
      <p:sp>
        <p:nvSpPr>
          <p:cNvPr id="5" name="スライド番号プレースホルダー 4">
            <a:extLst>
              <a:ext uri="{FF2B5EF4-FFF2-40B4-BE49-F238E27FC236}">
                <a16:creationId xmlns:a16="http://schemas.microsoft.com/office/drawing/2014/main" id="{AAAC313E-C6D2-40B3-B024-0DC2CF2760C5}"/>
              </a:ext>
            </a:extLst>
          </p:cNvPr>
          <p:cNvSpPr>
            <a:spLocks noGrp="1"/>
          </p:cNvSpPr>
          <p:nvPr>
            <p:ph type="sldNum" sz="quarter" idx="12"/>
          </p:nvPr>
        </p:nvSpPr>
        <p:spPr/>
        <p:txBody>
          <a:bodyPr/>
          <a:lstStyle/>
          <a:p>
            <a:fld id="{9E8D55C9-6A20-469D-8D79-4BE8AB8B7F22}" type="slidenum">
              <a:rPr lang="ja-JP" altLang="en-US" smtClean="0"/>
              <a:pPr/>
              <a:t>3</a:t>
            </a:fld>
            <a:endParaRPr lang="ja-JP" altLang="en-US" dirty="0"/>
          </a:p>
        </p:txBody>
      </p:sp>
    </p:spTree>
    <p:extLst>
      <p:ext uri="{BB962C8B-B14F-4D97-AF65-F5344CB8AC3E}">
        <p14:creationId xmlns:p14="http://schemas.microsoft.com/office/powerpoint/2010/main" val="67075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D4F7FB-6D27-48AC-B3E2-184A93295489}"/>
              </a:ext>
            </a:extLst>
          </p:cNvPr>
          <p:cNvSpPr>
            <a:spLocks noGrp="1"/>
          </p:cNvSpPr>
          <p:nvPr>
            <p:ph type="title"/>
          </p:nvPr>
        </p:nvSpPr>
        <p:spPr/>
        <p:txBody>
          <a:bodyPr>
            <a:normAutofit/>
          </a:bodyPr>
          <a:lstStyle/>
          <a:p>
            <a:pPr algn="ctr"/>
            <a:r>
              <a:rPr lang="en-US" altLang="ja-JP" dirty="0">
                <a:hlinkClick r:id="rId3"/>
              </a:rPr>
              <a:t>Westphalian sovereignty</a:t>
            </a:r>
            <a:r>
              <a:rPr lang="en-US" altLang="ja-JP" dirty="0"/>
              <a:t> </a:t>
            </a:r>
            <a:r>
              <a:rPr lang="en-US" altLang="ja-JP" sz="1600" dirty="0"/>
              <a:t>1648</a:t>
            </a:r>
            <a:r>
              <a:rPr lang="ja-JP" altLang="en-US" sz="1600" dirty="0"/>
              <a:t>年</a:t>
            </a:r>
            <a:endParaRPr kumimoji="1" lang="ja-JP" altLang="en-US" sz="1600" dirty="0"/>
          </a:p>
        </p:txBody>
      </p:sp>
      <p:sp>
        <p:nvSpPr>
          <p:cNvPr id="3" name="コンテンツ プレースホルダー 2">
            <a:extLst>
              <a:ext uri="{FF2B5EF4-FFF2-40B4-BE49-F238E27FC236}">
                <a16:creationId xmlns:a16="http://schemas.microsoft.com/office/drawing/2014/main" id="{33ED024A-573E-4FAC-9036-C84362DBDCE7}"/>
              </a:ext>
            </a:extLst>
          </p:cNvPr>
          <p:cNvSpPr>
            <a:spLocks noGrp="1"/>
          </p:cNvSpPr>
          <p:nvPr>
            <p:ph idx="1"/>
          </p:nvPr>
        </p:nvSpPr>
        <p:spPr>
          <a:xfrm>
            <a:off x="1431848" y="5633049"/>
            <a:ext cx="6133518" cy="1224951"/>
          </a:xfrm>
        </p:spPr>
        <p:txBody>
          <a:bodyPr>
            <a:normAutofit fontScale="55000" lnSpcReduction="20000"/>
          </a:bodyPr>
          <a:lstStyle/>
          <a:p>
            <a:pPr marL="0" indent="0" algn="just">
              <a:lnSpc>
                <a:spcPct val="120000"/>
              </a:lnSpc>
              <a:buNone/>
            </a:pPr>
            <a:r>
              <a:rPr lang="en-US" altLang="ja-JP" dirty="0"/>
              <a:t>1517</a:t>
            </a:r>
            <a:r>
              <a:rPr lang="ja-JP" altLang="en-US" dirty="0"/>
              <a:t>年に始まった宗教改革により、教皇座（</a:t>
            </a:r>
            <a:r>
              <a:rPr lang="en-US" altLang="ja-JP" dirty="0"/>
              <a:t>Pontiff</a:t>
            </a:r>
            <a:r>
              <a:rPr lang="ja-JP" altLang="en-US" dirty="0"/>
              <a:t>）という</a:t>
            </a:r>
            <a:r>
              <a:rPr lang="en-US" altLang="ja-JP" dirty="0"/>
              <a:t>a supranational authority on European states</a:t>
            </a:r>
            <a:r>
              <a:rPr lang="ja-JP" altLang="en-US" dirty="0"/>
              <a:t>の勢力が弱まり、代わって</a:t>
            </a:r>
            <a:r>
              <a:rPr lang="en-US" altLang="ja-JP" u="sng" dirty="0">
                <a:solidFill>
                  <a:srgbClr val="FF0000"/>
                </a:solidFill>
              </a:rPr>
              <a:t>states or monarchs</a:t>
            </a:r>
            <a:r>
              <a:rPr lang="ja-JP" altLang="en-US" dirty="0"/>
              <a:t>（諸国家ないし諸君主）が、国家間紛争において</a:t>
            </a:r>
            <a:r>
              <a:rPr lang="en-US" altLang="ja-JP" u="sng" dirty="0">
                <a:solidFill>
                  <a:srgbClr val="FF0000"/>
                </a:solidFill>
              </a:rPr>
              <a:t>the primary institutional agents</a:t>
            </a:r>
            <a:r>
              <a:rPr lang="ja-JP" altLang="en-US" dirty="0"/>
              <a:t>（複数の第一義的制度上代行者。聖書にてらして意訳すれば「天の国の鍵を預かる者達」）として機能することになった。（上の絵ではカトリックもプロテスタントも聖職者の姿は右端の人を除いて殆どいないにもかかわらず、宣誓者が聖書に手を置いて宣誓している。）</a:t>
            </a:r>
            <a:endParaRPr lang="en-US" altLang="ja-JP" dirty="0"/>
          </a:p>
        </p:txBody>
      </p:sp>
      <p:sp>
        <p:nvSpPr>
          <p:cNvPr id="4" name="スライド番号プレースホルダー 3">
            <a:extLst>
              <a:ext uri="{FF2B5EF4-FFF2-40B4-BE49-F238E27FC236}">
                <a16:creationId xmlns:a16="http://schemas.microsoft.com/office/drawing/2014/main" id="{048079A0-C96A-47E5-B80F-1A603362AB77}"/>
              </a:ext>
            </a:extLst>
          </p:cNvPr>
          <p:cNvSpPr>
            <a:spLocks noGrp="1"/>
          </p:cNvSpPr>
          <p:nvPr>
            <p:ph type="sldNum" sz="quarter" idx="12"/>
          </p:nvPr>
        </p:nvSpPr>
        <p:spPr/>
        <p:txBody>
          <a:bodyPr/>
          <a:lstStyle/>
          <a:p>
            <a:fld id="{9E8D55C9-6A20-469D-8D79-4BE8AB8B7F22}" type="slidenum">
              <a:rPr lang="ja-JP" altLang="en-US" smtClean="0"/>
              <a:pPr/>
              <a:t>4</a:t>
            </a:fld>
            <a:endParaRPr lang="ja-JP" altLang="en-US" dirty="0"/>
          </a:p>
        </p:txBody>
      </p:sp>
      <p:pic>
        <p:nvPicPr>
          <p:cNvPr id="6" name="図 5" descr="建物, 人, 屋外, グループ が含まれている画像&#10;&#10;非常に高い精度で生成された説明">
            <a:extLst>
              <a:ext uri="{FF2B5EF4-FFF2-40B4-BE49-F238E27FC236}">
                <a16:creationId xmlns:a16="http://schemas.microsoft.com/office/drawing/2014/main" id="{1F251551-AA14-4B7D-A06B-FA98C8707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304" y="1343786"/>
            <a:ext cx="5379851" cy="4170427"/>
          </a:xfrm>
          <a:prstGeom prst="rect">
            <a:avLst/>
          </a:prstGeom>
        </p:spPr>
      </p:pic>
    </p:spTree>
    <p:extLst>
      <p:ext uri="{BB962C8B-B14F-4D97-AF65-F5344CB8AC3E}">
        <p14:creationId xmlns:p14="http://schemas.microsoft.com/office/powerpoint/2010/main" val="355497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B082C-9733-4FC9-AA88-7EA1E02F6FB1}"/>
              </a:ext>
            </a:extLst>
          </p:cNvPr>
          <p:cNvSpPr>
            <a:spLocks noGrp="1"/>
          </p:cNvSpPr>
          <p:nvPr>
            <p:ph type="title"/>
          </p:nvPr>
        </p:nvSpPr>
        <p:spPr>
          <a:xfrm>
            <a:off x="283779" y="172052"/>
            <a:ext cx="8414064" cy="683281"/>
          </a:xfrm>
        </p:spPr>
        <p:txBody>
          <a:bodyPr>
            <a:normAutofit fontScale="90000"/>
          </a:bodyPr>
          <a:lstStyle/>
          <a:p>
            <a:pPr algn="ctr"/>
            <a:r>
              <a:rPr lang="en-US" altLang="ja-JP" sz="1400" dirty="0"/>
              <a:t>Benedict XVI 2009</a:t>
            </a:r>
            <a:r>
              <a:rPr lang="ja-JP" altLang="en-US" sz="1400" dirty="0"/>
              <a:t>年回勅</a:t>
            </a:r>
            <a:r>
              <a:rPr lang="en-US" altLang="ja-JP" sz="1400" i="1" dirty="0">
                <a:hlinkClick r:id="rId3"/>
              </a:rPr>
              <a:t>Caritas in Veritate </a:t>
            </a:r>
            <a:r>
              <a:rPr lang="ja-JP" altLang="en-US" sz="1400" dirty="0"/>
              <a:t>第</a:t>
            </a:r>
            <a:r>
              <a:rPr lang="en-US" altLang="ja-JP" sz="1400" dirty="0"/>
              <a:t>24</a:t>
            </a:r>
            <a:r>
              <a:rPr lang="ja-JP" altLang="en-US" sz="1400" dirty="0"/>
              <a:t>段落（半訳 </a:t>
            </a:r>
            <a:r>
              <a:rPr lang="en-US" altLang="ja-JP" sz="1400" dirty="0"/>
              <a:t>by </a:t>
            </a:r>
            <a:r>
              <a:rPr lang="ja-JP" altLang="en-US" sz="1400" dirty="0"/>
              <a:t>齋藤）</a:t>
            </a:r>
            <a:br>
              <a:rPr kumimoji="1" lang="en-US" altLang="ja-JP" sz="2000" dirty="0"/>
            </a:br>
            <a:r>
              <a:rPr kumimoji="1" lang="en-US" altLang="ja-JP" sz="2400" b="1" dirty="0"/>
              <a:t>sovereignty</a:t>
            </a:r>
            <a:r>
              <a:rPr kumimoji="1" lang="ja-JP" altLang="en-US" sz="1600" b="1" dirty="0"/>
              <a:t>（主権）</a:t>
            </a:r>
            <a:r>
              <a:rPr kumimoji="1" lang="ja-JP" altLang="en-US" sz="2400" b="1" dirty="0"/>
              <a:t>は</a:t>
            </a:r>
            <a:r>
              <a:rPr kumimoji="1" lang="en-US" altLang="ja-JP" sz="2400" b="1" dirty="0"/>
              <a:t>the States</a:t>
            </a:r>
            <a:r>
              <a:rPr lang="ja-JP" altLang="en-US" sz="1600" b="1" dirty="0">
                <a:solidFill>
                  <a:prstClr val="black"/>
                </a:solidFill>
              </a:rPr>
              <a:t> （国家）</a:t>
            </a:r>
            <a:r>
              <a:rPr kumimoji="1" lang="ja-JP" altLang="en-US" sz="2400" b="1" dirty="0"/>
              <a:t>から</a:t>
            </a:r>
            <a:r>
              <a:rPr kumimoji="1" lang="en-US" altLang="ja-JP" sz="2400" b="1" dirty="0"/>
              <a:t>the </a:t>
            </a:r>
            <a:r>
              <a:rPr kumimoji="1" lang="en-US" altLang="ja-JP" sz="2400" b="1" i="1" dirty="0">
                <a:hlinkClick r:id="rId4"/>
              </a:rPr>
              <a:t>res publica</a:t>
            </a:r>
            <a:r>
              <a:rPr kumimoji="1" lang="ja-JP" altLang="en-US" sz="2400" b="1" dirty="0"/>
              <a:t>へ移るべき</a:t>
            </a:r>
          </a:p>
        </p:txBody>
      </p:sp>
      <p:sp>
        <p:nvSpPr>
          <p:cNvPr id="3" name="コンテンツ プレースホルダー 2">
            <a:extLst>
              <a:ext uri="{FF2B5EF4-FFF2-40B4-BE49-F238E27FC236}">
                <a16:creationId xmlns:a16="http://schemas.microsoft.com/office/drawing/2014/main" id="{26A97596-8585-44A1-9D87-25D2BD5BA6B6}"/>
              </a:ext>
            </a:extLst>
          </p:cNvPr>
          <p:cNvSpPr>
            <a:spLocks noGrp="1"/>
          </p:cNvSpPr>
          <p:nvPr>
            <p:ph idx="1"/>
          </p:nvPr>
        </p:nvSpPr>
        <p:spPr>
          <a:xfrm>
            <a:off x="236484" y="741049"/>
            <a:ext cx="8623737" cy="5963470"/>
          </a:xfrm>
        </p:spPr>
        <p:txBody>
          <a:bodyPr>
            <a:normAutofit fontScale="25000" lnSpcReduction="20000"/>
          </a:bodyPr>
          <a:lstStyle/>
          <a:p>
            <a:pPr marL="0" indent="0" algn="just">
              <a:lnSpc>
                <a:spcPct val="120000"/>
              </a:lnSpc>
              <a:buNone/>
            </a:pPr>
            <a:r>
              <a:rPr lang="ja-JP" altLang="en-US" sz="5600" dirty="0"/>
              <a:t>　</a:t>
            </a:r>
            <a:r>
              <a:rPr lang="en-US" altLang="ja-JP" sz="5200" dirty="0"/>
              <a:t>Paul VI</a:t>
            </a:r>
            <a:r>
              <a:rPr lang="ja-JP" altLang="en-US" sz="5200" dirty="0"/>
              <a:t>が直面していた頃の</a:t>
            </a:r>
            <a:r>
              <a:rPr lang="en-US" altLang="ja-JP" sz="5200" dirty="0"/>
              <a:t>world</a:t>
            </a:r>
            <a:r>
              <a:rPr lang="ja-JP" altLang="en-US" sz="5200" dirty="0"/>
              <a:t>（地上世界）は、確かに、</a:t>
            </a:r>
            <a:r>
              <a:rPr lang="en-US" altLang="ja-JP" sz="5200" dirty="0"/>
              <a:t>society</a:t>
            </a:r>
            <a:r>
              <a:rPr lang="ja-JP" altLang="en-US" sz="5200" dirty="0"/>
              <a:t>（社会）が或る程度まで進化しその諸々の社会的問題を</a:t>
            </a:r>
            <a:r>
              <a:rPr lang="en-US" altLang="ja-JP" sz="5200" dirty="0"/>
              <a:t>global terms</a:t>
            </a:r>
            <a:r>
              <a:rPr lang="ja-JP" altLang="en-US" sz="5200" dirty="0"/>
              <a:t>で語ることができる様に既になっていました。しかし未だ今日の</a:t>
            </a:r>
            <a:r>
              <a:rPr lang="en-US" altLang="ja-JP" sz="5200" dirty="0"/>
              <a:t>world</a:t>
            </a:r>
            <a:r>
              <a:rPr lang="ja-JP" altLang="en-US" sz="5200" dirty="0" err="1"/>
              <a:t>ほどには</a:t>
            </a:r>
            <a:r>
              <a:rPr lang="en-US" altLang="ja-JP" sz="5200" dirty="0"/>
              <a:t>integrate</a:t>
            </a:r>
            <a:r>
              <a:rPr lang="ja-JP" altLang="en-US" sz="5200" dirty="0"/>
              <a:t>されていませんでした。即ち経済活動と政治的過程とはいずれも大半が同一の地理的空間内で行われ、従って経済と政治は相互に支え合うことができました。生産が国境を越えて行われることは少なく、金融投資の海外への流出も限定的だったので、多くの国家（</a:t>
            </a:r>
            <a:r>
              <a:rPr lang="en-US" altLang="ja-JP" sz="5200" dirty="0"/>
              <a:t>States</a:t>
            </a:r>
            <a:r>
              <a:rPr lang="ja-JP" altLang="en-US" sz="5200" dirty="0"/>
              <a:t>）の政治は、その国家に決定権がある法的手段（</a:t>
            </a:r>
            <a:r>
              <a:rPr lang="en-US" altLang="ja-JP" sz="5200" dirty="0"/>
              <a:t>the instruments at their disposal</a:t>
            </a:r>
            <a:r>
              <a:rPr lang="ja-JP" altLang="en-US" sz="5200" dirty="0"/>
              <a:t>）を利用して自国経済の優先項目を決定しその動きをある程度管理することができました。ですから</a:t>
            </a:r>
            <a:r>
              <a:rPr lang="en-US" altLang="ja-JP" sz="5200" dirty="0"/>
              <a:t>Paul VI</a:t>
            </a:r>
            <a:r>
              <a:rPr lang="ja-JP" altLang="en-US" sz="5200" dirty="0"/>
              <a:t>の</a:t>
            </a:r>
            <a:r>
              <a:rPr lang="en-US" altLang="ja-JP" sz="5200" dirty="0"/>
              <a:t>1967</a:t>
            </a:r>
            <a:r>
              <a:rPr lang="ja-JP" altLang="en-US" sz="5200" dirty="0"/>
              <a:t>年回勅</a:t>
            </a:r>
            <a:r>
              <a:rPr lang="en-US" altLang="ja-JP" sz="5200" i="1" dirty="0"/>
              <a:t>Populorum Progressio</a:t>
            </a:r>
            <a:r>
              <a:rPr lang="ja-JP" altLang="en-US" sz="5200" i="1" dirty="0"/>
              <a:t> </a:t>
            </a:r>
            <a:r>
              <a:rPr lang="en-US" altLang="ja-JP" sz="5200" dirty="0"/>
              <a:t>(23,33)</a:t>
            </a:r>
            <a:r>
              <a:rPr lang="ja-JP" altLang="en-US" sz="5200" dirty="0"/>
              <a:t>は、</a:t>
            </a:r>
            <a:r>
              <a:rPr lang="ja-JP" altLang="en-US" sz="5200" u="sng" dirty="0"/>
              <a:t>独占的ではないにしても中心的と言える役割を</a:t>
            </a:r>
            <a:r>
              <a:rPr lang="en-US" altLang="ja-JP" sz="5200" u="sng" dirty="0"/>
              <a:t>“public authority”</a:t>
            </a:r>
            <a:r>
              <a:rPr lang="ja-JP" altLang="en-US" sz="5200" u="sng" dirty="0"/>
              <a:t>（国家当局）に割り当てました</a:t>
            </a:r>
            <a:r>
              <a:rPr lang="ja-JP" altLang="en-US" sz="5200" dirty="0"/>
              <a:t>。</a:t>
            </a:r>
          </a:p>
          <a:p>
            <a:pPr marL="0" indent="0" algn="just">
              <a:lnSpc>
                <a:spcPct val="120000"/>
              </a:lnSpc>
              <a:buNone/>
            </a:pPr>
            <a:r>
              <a:rPr lang="ja-JP" altLang="en-US" sz="5200" dirty="0"/>
              <a:t>　しかしながら今日</a:t>
            </a:r>
            <a:r>
              <a:rPr lang="en-US" altLang="ja-JP" sz="5200" dirty="0"/>
              <a:t>the State</a:t>
            </a:r>
            <a:r>
              <a:rPr lang="ja-JP" altLang="en-US" sz="5200" dirty="0"/>
              <a:t>（国家）は、貿易と金融が国際的に行われる新たな文脈によって自らの</a:t>
            </a:r>
            <a:r>
              <a:rPr lang="en-US" altLang="ja-JP" sz="5200" dirty="0"/>
              <a:t>sovereignty</a:t>
            </a:r>
            <a:r>
              <a:rPr lang="ja-JP" altLang="en-US" sz="5200" dirty="0"/>
              <a:t>（主権）が制限される状況にあり、これに対処せざるを得ないと気付いています。新たな文脈では、有形無形の生産手段も金融資本も易々と国境を越える力を増していくのですが、これによって既に</a:t>
            </a:r>
            <a:r>
              <a:rPr lang="en-US" altLang="ja-JP" sz="5200" dirty="0"/>
              <a:t>the political power of States</a:t>
            </a:r>
            <a:r>
              <a:rPr lang="ja-JP" altLang="en-US" sz="5200" dirty="0"/>
              <a:t>は大きく変貌を遂げています。</a:t>
            </a:r>
            <a:endParaRPr lang="en-US" altLang="ja-JP" sz="5200" dirty="0"/>
          </a:p>
          <a:p>
            <a:pPr marL="0" indent="0" algn="just">
              <a:lnSpc>
                <a:spcPct val="120000"/>
              </a:lnSpc>
              <a:buNone/>
            </a:pPr>
            <a:r>
              <a:rPr lang="ja-JP" altLang="en-US" sz="5200" dirty="0"/>
              <a:t>　今回の経済危機（訳補遺：</a:t>
            </a:r>
            <a:r>
              <a:rPr lang="en-US" altLang="ja-JP" sz="5200" dirty="0"/>
              <a:t>2008</a:t>
            </a:r>
            <a:r>
              <a:rPr lang="ja-JP" altLang="en-US" sz="5200" dirty="0"/>
              <a:t>年のリーマン・ショック）においては、誤りや機能不全の修正に</a:t>
            </a:r>
            <a:r>
              <a:rPr lang="en-US" altLang="ja-JP" sz="5200" dirty="0"/>
              <a:t>the State‘s </a:t>
            </a:r>
            <a:r>
              <a:rPr lang="en-US" altLang="ja-JP" sz="5200" i="1" dirty="0"/>
              <a:t>public authorities</a:t>
            </a:r>
            <a:r>
              <a:rPr lang="ja-JP" altLang="en-US" sz="5200" dirty="0"/>
              <a:t>が直接あたっています。しかし、この危機の教訓を真摯に受けとめれば</a:t>
            </a:r>
            <a:r>
              <a:rPr lang="en-US" altLang="ja-JP" sz="5200" dirty="0"/>
              <a:t> </a:t>
            </a:r>
            <a:r>
              <a:rPr lang="en-US" altLang="ja-JP" sz="5200" i="1" dirty="0"/>
              <a:t>their role</a:t>
            </a:r>
            <a:r>
              <a:rPr lang="ja-JP" altLang="en-US" sz="5200" i="1" dirty="0"/>
              <a:t>を</a:t>
            </a:r>
            <a:r>
              <a:rPr lang="en-US" altLang="ja-JP" sz="5200" i="1" dirty="0"/>
              <a:t>re-evaluate</a:t>
            </a:r>
            <a:r>
              <a:rPr lang="ja-JP" altLang="en-US" sz="5200" dirty="0"/>
              <a:t>しその</a:t>
            </a:r>
            <a:r>
              <a:rPr lang="en-US" altLang="ja-JP" sz="5200" dirty="0"/>
              <a:t>powers</a:t>
            </a:r>
            <a:r>
              <a:rPr lang="ja-JP" altLang="en-US" sz="5200" dirty="0"/>
              <a:t>を見直すことがより現実的ではないでしょうか。</a:t>
            </a:r>
            <a:r>
              <a:rPr lang="en-US" altLang="ja-JP" sz="5200" i="1" dirty="0"/>
              <a:t>their role </a:t>
            </a:r>
            <a:r>
              <a:rPr lang="en-US" altLang="ja-JP" sz="5200" dirty="0"/>
              <a:t>and powers</a:t>
            </a:r>
            <a:r>
              <a:rPr lang="ja-JP" altLang="en-US" sz="5200" dirty="0"/>
              <a:t>は</a:t>
            </a:r>
            <a:r>
              <a:rPr lang="en-US" altLang="ja-JP" sz="5200" dirty="0"/>
              <a:t>today’s world</a:t>
            </a:r>
            <a:r>
              <a:rPr lang="ja-JP" altLang="en-US" sz="5200" dirty="0"/>
              <a:t>の様々な課題に </a:t>
            </a:r>
            <a:r>
              <a:rPr lang="en-US" altLang="ja-JP" sz="5200" dirty="0"/>
              <a:t>--- </a:t>
            </a:r>
            <a:r>
              <a:rPr lang="ja-JP" altLang="en-US" sz="5200" dirty="0"/>
              <a:t>恐らく全く新しい形態での関与を通じて </a:t>
            </a:r>
            <a:r>
              <a:rPr lang="en-US" altLang="ja-JP" sz="5200" dirty="0"/>
              <a:t>--- </a:t>
            </a:r>
            <a:r>
              <a:rPr lang="ja-JP" altLang="en-US" sz="5200" dirty="0"/>
              <a:t>着手できるように慎重に再検討され再構想される必要があります。この様に</a:t>
            </a:r>
            <a:r>
              <a:rPr lang="en-US" altLang="ja-JP" sz="5200" dirty="0"/>
              <a:t>public authorities</a:t>
            </a:r>
            <a:r>
              <a:rPr lang="ja-JP" altLang="en-US" sz="5200" dirty="0"/>
              <a:t>の役割がより明確に定義されるならば、</a:t>
            </a:r>
            <a:r>
              <a:rPr lang="en-US" altLang="ja-JP" sz="5200" dirty="0"/>
              <a:t>civil society</a:t>
            </a:r>
            <a:r>
              <a:rPr lang="ja-JP" altLang="en-US" sz="5200" dirty="0"/>
              <a:t>によって運営される種々の</a:t>
            </a:r>
            <a:r>
              <a:rPr lang="en-US" altLang="ja-JP" sz="5200" dirty="0"/>
              <a:t>organizations</a:t>
            </a:r>
            <a:r>
              <a:rPr lang="ja-JP" altLang="en-US" sz="5200" dirty="0"/>
              <a:t>の活動によって生ずる</a:t>
            </a:r>
            <a:r>
              <a:rPr lang="en-US" altLang="ja-JP" sz="5200" dirty="0"/>
              <a:t>political participation</a:t>
            </a:r>
            <a:r>
              <a:rPr lang="ja-JP" altLang="en-US" sz="5200" dirty="0"/>
              <a:t>の新形態が、国内的にも国際的にも増加するようになるでしょう。この様にして、</a:t>
            </a:r>
            <a:r>
              <a:rPr lang="en-US" altLang="ja-JP" sz="5200" u="sng" dirty="0"/>
              <a:t>the </a:t>
            </a:r>
            <a:r>
              <a:rPr lang="en-US" altLang="ja-JP" sz="5200" i="1" u="sng" dirty="0">
                <a:hlinkClick r:id="rId4"/>
              </a:rPr>
              <a:t>res publica</a:t>
            </a:r>
            <a:r>
              <a:rPr lang="ja-JP" altLang="en-US" sz="5200" u="sng" dirty="0"/>
              <a:t>への</a:t>
            </a:r>
            <a:r>
              <a:rPr lang="en-US" altLang="ja-JP" sz="5200" u="sng" dirty="0"/>
              <a:t>citizens</a:t>
            </a:r>
            <a:r>
              <a:rPr lang="ja-JP" altLang="en-US" sz="5200" u="sng" dirty="0"/>
              <a:t>の関心と参画がより深く根付くことが望まれます</a:t>
            </a:r>
            <a:r>
              <a:rPr lang="ja-JP" altLang="en-US" sz="5200" dirty="0"/>
              <a:t>。</a:t>
            </a:r>
            <a:endParaRPr lang="en-US" altLang="ja-JP" sz="5200" dirty="0"/>
          </a:p>
          <a:p>
            <a:pPr marL="0" indent="0" algn="just">
              <a:buNone/>
            </a:pPr>
            <a:r>
              <a:rPr lang="ja-JP" altLang="en-US" sz="4400" dirty="0"/>
              <a:t>　原英文：</a:t>
            </a:r>
            <a:r>
              <a:rPr lang="en-US" altLang="ja-JP" sz="4400" dirty="0"/>
              <a:t> The world that Paul VI had before him — even though society had already evolved to such an extent that he could speak of social issues in global terms — was still far less integrated than today's world. Economic activity and the political process were both largely conducted within the same geographical area, and could therefore feed off one another. Production took place predominantly within national boundaries, and financial investments had somewhat limited circulation outside the country, so that the politics of many States could still determine the priorities of the economy and to some degree govern its performance using the instruments at their disposal. Hence</a:t>
            </a:r>
            <a:r>
              <a:rPr lang="en-US" altLang="ja-JP" sz="4400" i="1" dirty="0"/>
              <a:t> </a:t>
            </a:r>
            <a:r>
              <a:rPr lang="en-US" altLang="ja-JP" sz="4400" i="1" dirty="0">
                <a:hlinkClick r:id="rId5"/>
              </a:rPr>
              <a:t>Populorum Progressio</a:t>
            </a:r>
            <a:r>
              <a:rPr lang="en-US" altLang="ja-JP" sz="4400" dirty="0"/>
              <a:t> assigned a central, albeit not exclusive, role to “public authorities”</a:t>
            </a:r>
            <a:r>
              <a:rPr lang="en-US" altLang="ja-JP" sz="4400" dirty="0">
                <a:hlinkClick r:id="rId6"/>
              </a:rPr>
              <a:t>[59]</a:t>
            </a:r>
            <a:r>
              <a:rPr lang="en-US" altLang="ja-JP" sz="4400" dirty="0"/>
              <a:t>.</a:t>
            </a:r>
          </a:p>
          <a:p>
            <a:pPr marL="0" indent="0" algn="just">
              <a:buNone/>
            </a:pPr>
            <a:r>
              <a:rPr lang="ja-JP" altLang="en-US" sz="4400" dirty="0"/>
              <a:t>　</a:t>
            </a:r>
            <a:r>
              <a:rPr lang="en-US" altLang="ja-JP" sz="4400" dirty="0"/>
              <a:t>In our own day, the State finds itself having to address the limitations to its sovereignty imposed by the new context of international trade and finance, which is characterized by increasing mobility both of financial capital and means of production, material and immaterial. This new context has altered the political power of States.</a:t>
            </a:r>
          </a:p>
          <a:p>
            <a:pPr marL="0" indent="0" algn="just">
              <a:buNone/>
            </a:pPr>
            <a:r>
              <a:rPr lang="ja-JP" altLang="en-US" sz="4400" dirty="0"/>
              <a:t>　</a:t>
            </a:r>
            <a:r>
              <a:rPr lang="en-US" altLang="ja-JP" sz="4400" dirty="0"/>
              <a:t>Today, as we take to heart the lessons of the current economic crisis, which sees the State's</a:t>
            </a:r>
            <a:r>
              <a:rPr lang="en-US" altLang="ja-JP" sz="4400" i="1" dirty="0"/>
              <a:t> public authorities</a:t>
            </a:r>
            <a:r>
              <a:rPr lang="en-US" altLang="ja-JP" sz="4400" dirty="0"/>
              <a:t> directly involved in correcting errors and malfunctions, it seems more realistic to</a:t>
            </a:r>
            <a:r>
              <a:rPr lang="en-US" altLang="ja-JP" sz="4400" i="1" dirty="0"/>
              <a:t> re-evaluate their role</a:t>
            </a:r>
            <a:r>
              <a:rPr lang="en-US" altLang="ja-JP" sz="4400" dirty="0"/>
              <a:t> and their powers, which need to be prudently reviewed and </a:t>
            </a:r>
            <a:r>
              <a:rPr lang="en-US" altLang="ja-JP" sz="4400" dirty="0" err="1"/>
              <a:t>remodelled</a:t>
            </a:r>
            <a:r>
              <a:rPr lang="en-US" altLang="ja-JP" sz="4400" dirty="0"/>
              <a:t> so as to enable them, perhaps through new forms of engagement, to address the challenges of today's world. Once the role of public authorities has been more clearly defined, one could foresee an increase in the new forms of political participation, nationally and internationally, that have come about through the activity of organizations operating in civil society; in this way it is to be hoped that the citizens' interest and participation in the </a:t>
            </a:r>
            <a:r>
              <a:rPr lang="en-US" altLang="ja-JP" sz="4400" i="1" dirty="0"/>
              <a:t>res publica </a:t>
            </a:r>
            <a:r>
              <a:rPr lang="en-US" altLang="ja-JP" sz="4400" dirty="0"/>
              <a:t>will become more deeply rooted.</a:t>
            </a:r>
          </a:p>
          <a:p>
            <a:pPr marL="0" indent="0" algn="just">
              <a:lnSpc>
                <a:spcPct val="120000"/>
              </a:lnSpc>
              <a:buNone/>
            </a:pPr>
            <a:r>
              <a:rPr lang="ja-JP" altLang="en-US" sz="5200" dirty="0"/>
              <a:t> </a:t>
            </a:r>
          </a:p>
          <a:p>
            <a:pPr marL="0" indent="0" algn="just">
              <a:lnSpc>
                <a:spcPct val="170000"/>
              </a:lnSpc>
              <a:buNone/>
            </a:pPr>
            <a:endParaRPr lang="en-US" altLang="ja-JP" dirty="0"/>
          </a:p>
        </p:txBody>
      </p:sp>
      <p:sp>
        <p:nvSpPr>
          <p:cNvPr id="5" name="スライド番号プレースホルダー 4">
            <a:extLst>
              <a:ext uri="{FF2B5EF4-FFF2-40B4-BE49-F238E27FC236}">
                <a16:creationId xmlns:a16="http://schemas.microsoft.com/office/drawing/2014/main" id="{8626965C-917F-425E-989E-46B73D9A8F68}"/>
              </a:ext>
            </a:extLst>
          </p:cNvPr>
          <p:cNvSpPr>
            <a:spLocks noGrp="1"/>
          </p:cNvSpPr>
          <p:nvPr>
            <p:ph type="sldNum" sz="quarter" idx="12"/>
          </p:nvPr>
        </p:nvSpPr>
        <p:spPr/>
        <p:txBody>
          <a:bodyPr/>
          <a:lstStyle/>
          <a:p>
            <a:fld id="{9E8D55C9-6A20-469D-8D79-4BE8AB8B7F22}" type="slidenum">
              <a:rPr lang="ja-JP" altLang="en-US" smtClean="0"/>
              <a:pPr/>
              <a:t>5</a:t>
            </a:fld>
            <a:endParaRPr lang="ja-JP" altLang="en-US" dirty="0"/>
          </a:p>
        </p:txBody>
      </p:sp>
    </p:spTree>
    <p:extLst>
      <p:ext uri="{BB962C8B-B14F-4D97-AF65-F5344CB8AC3E}">
        <p14:creationId xmlns:p14="http://schemas.microsoft.com/office/powerpoint/2010/main" val="73432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B082C-9733-4FC9-AA88-7EA1E02F6FB1}"/>
              </a:ext>
            </a:extLst>
          </p:cNvPr>
          <p:cNvSpPr>
            <a:spLocks noGrp="1"/>
          </p:cNvSpPr>
          <p:nvPr>
            <p:ph type="title"/>
          </p:nvPr>
        </p:nvSpPr>
        <p:spPr>
          <a:xfrm>
            <a:off x="341319" y="272721"/>
            <a:ext cx="8414064" cy="1056546"/>
          </a:xfrm>
          <a:ln w="25400">
            <a:solidFill>
              <a:schemeClr val="tx1"/>
            </a:solidFill>
          </a:ln>
        </p:spPr>
        <p:txBody>
          <a:bodyPr>
            <a:normAutofit fontScale="90000"/>
          </a:bodyPr>
          <a:lstStyle/>
          <a:p>
            <a:pPr algn="ctr"/>
            <a:r>
              <a:rPr lang="en-US" altLang="ja-JP" sz="1400" dirty="0"/>
              <a:t>Francis 2015</a:t>
            </a:r>
            <a:r>
              <a:rPr lang="ja-JP" altLang="en-US" sz="1400" dirty="0"/>
              <a:t>年回勅</a:t>
            </a:r>
            <a:r>
              <a:rPr lang="en-US" altLang="ja-JP" sz="1400" i="1" dirty="0">
                <a:hlinkClick r:id="rId3"/>
              </a:rPr>
              <a:t>Laudato Si’ </a:t>
            </a:r>
            <a:r>
              <a:rPr lang="ja-JP" altLang="en-US" sz="1400" dirty="0"/>
              <a:t>第</a:t>
            </a:r>
            <a:r>
              <a:rPr lang="en-US" altLang="ja-JP" sz="1400" dirty="0"/>
              <a:t>196</a:t>
            </a:r>
            <a:r>
              <a:rPr lang="ja-JP" altLang="en-US" sz="1400" dirty="0"/>
              <a:t>段落（半訳 </a:t>
            </a:r>
            <a:r>
              <a:rPr lang="en-US" altLang="ja-JP" sz="1400" dirty="0"/>
              <a:t>by </a:t>
            </a:r>
            <a:r>
              <a:rPr lang="ja-JP" altLang="en-US" sz="1400" dirty="0"/>
              <a:t>齋藤）</a:t>
            </a:r>
            <a:br>
              <a:rPr lang="en-US" altLang="ja-JP" sz="1400" dirty="0"/>
            </a:br>
            <a:br>
              <a:rPr kumimoji="1" lang="en-US" altLang="ja-JP" sz="2000" dirty="0"/>
            </a:br>
            <a:r>
              <a:rPr lang="ja-JP" altLang="en-US" sz="2000" b="1" dirty="0"/>
              <a:t>大きな</a:t>
            </a:r>
            <a:r>
              <a:rPr lang="en-US" altLang="ja-JP" sz="2000" b="1" dirty="0"/>
              <a:t>power</a:t>
            </a:r>
            <a:r>
              <a:rPr lang="ja-JP" altLang="en-US" sz="2000" b="1" dirty="0"/>
              <a:t>を振るう者には、共通</a:t>
            </a:r>
            <a:r>
              <a:rPr kumimoji="1" lang="ja-JP" altLang="en-US" sz="2000" b="1" dirty="0"/>
              <a:t>善に関し一段感度を高めた応答責任が課される</a:t>
            </a:r>
            <a:endParaRPr kumimoji="1" lang="ja-JP" altLang="en-US" sz="2400" b="1" dirty="0"/>
          </a:p>
        </p:txBody>
      </p:sp>
      <p:sp>
        <p:nvSpPr>
          <p:cNvPr id="3" name="コンテンツ プレースホルダー 2">
            <a:extLst>
              <a:ext uri="{FF2B5EF4-FFF2-40B4-BE49-F238E27FC236}">
                <a16:creationId xmlns:a16="http://schemas.microsoft.com/office/drawing/2014/main" id="{26A97596-8585-44A1-9D87-25D2BD5BA6B6}"/>
              </a:ext>
            </a:extLst>
          </p:cNvPr>
          <p:cNvSpPr>
            <a:spLocks noGrp="1"/>
          </p:cNvSpPr>
          <p:nvPr>
            <p:ph idx="1"/>
          </p:nvPr>
        </p:nvSpPr>
        <p:spPr>
          <a:xfrm>
            <a:off x="236482" y="1414733"/>
            <a:ext cx="8623737" cy="5289110"/>
          </a:xfrm>
        </p:spPr>
        <p:txBody>
          <a:bodyPr>
            <a:noAutofit/>
          </a:bodyPr>
          <a:lstStyle/>
          <a:p>
            <a:pPr marL="0" indent="0" algn="just">
              <a:lnSpc>
                <a:spcPct val="170000"/>
              </a:lnSpc>
              <a:buNone/>
            </a:pPr>
            <a:r>
              <a:rPr lang="ja-JP" altLang="en-US" sz="1200" dirty="0"/>
              <a:t>　</a:t>
            </a:r>
            <a:r>
              <a:rPr lang="en-US" altLang="ja-JP" sz="1100" dirty="0"/>
              <a:t>politics</a:t>
            </a:r>
            <a:r>
              <a:rPr lang="ja-JP" altLang="en-US" sz="1100" dirty="0"/>
              <a:t>は、どうなったのでしょう？　念頭に置くべきは</a:t>
            </a:r>
            <a:r>
              <a:rPr lang="en-US" altLang="ja-JP" sz="1100" dirty="0"/>
              <a:t>the principle of subsidiarity</a:t>
            </a:r>
            <a:r>
              <a:rPr lang="ja-JP" altLang="en-US" sz="1100" dirty="0"/>
              <a:t>（補完性原理）です。これは、社会の全</a:t>
            </a:r>
            <a:r>
              <a:rPr lang="en-US" altLang="ja-JP" sz="1100" dirty="0"/>
              <a:t>level</a:t>
            </a:r>
            <a:r>
              <a:rPr lang="ja-JP" altLang="en-US" sz="1100" dirty="0"/>
              <a:t>に現れる</a:t>
            </a:r>
            <a:r>
              <a:rPr lang="en-US" altLang="ja-JP" sz="1100" dirty="0"/>
              <a:t>capabilities(*)</a:t>
            </a:r>
            <a:r>
              <a:rPr lang="ja-JP" altLang="en-US" sz="1100" dirty="0"/>
              <a:t>を広く展開（</a:t>
            </a:r>
            <a:r>
              <a:rPr lang="en-US" altLang="ja-JP" sz="1100" dirty="0"/>
              <a:t>develop</a:t>
            </a:r>
            <a:r>
              <a:rPr lang="ja-JP" altLang="en-US" sz="1100" dirty="0"/>
              <a:t>）する</a:t>
            </a:r>
            <a:r>
              <a:rPr lang="en-US" altLang="ja-JP" sz="1100" dirty="0"/>
              <a:t>freedom</a:t>
            </a:r>
            <a:r>
              <a:rPr lang="ja-JP" altLang="en-US" sz="1100" dirty="0"/>
              <a:t>を</a:t>
            </a:r>
            <a:r>
              <a:rPr lang="en-US" altLang="ja-JP" sz="1100" dirty="0"/>
              <a:t>grant</a:t>
            </a:r>
            <a:r>
              <a:rPr lang="ja-JP" altLang="en-US" sz="1100" dirty="0"/>
              <a:t>（応諾）する一方で、その様に大きな</a:t>
            </a:r>
            <a:r>
              <a:rPr lang="en-US" altLang="ja-JP" sz="1100" dirty="0"/>
              <a:t>power</a:t>
            </a:r>
            <a:r>
              <a:rPr lang="ja-JP" altLang="en-US" sz="1100" dirty="0"/>
              <a:t>を行使する者達に、</a:t>
            </a:r>
            <a:r>
              <a:rPr lang="ja-JP" altLang="en-US" sz="1100" u="sng" dirty="0"/>
              <a:t>共通善に関し一段感度を高めた応答責任（</a:t>
            </a:r>
            <a:r>
              <a:rPr lang="en-US" altLang="ja-JP" sz="1100" u="sng" dirty="0"/>
              <a:t>a greater sense of responsibility for the common good</a:t>
            </a:r>
            <a:r>
              <a:rPr lang="ja-JP" altLang="en-US" sz="1100" u="sng" dirty="0"/>
              <a:t>）</a:t>
            </a:r>
            <a:r>
              <a:rPr lang="ja-JP" altLang="en-US" sz="1100" dirty="0"/>
              <a:t>を課すという原則です。今日、幾つかの</a:t>
            </a:r>
            <a:r>
              <a:rPr lang="en-US" altLang="ja-JP" sz="1100" dirty="0"/>
              <a:t>economic sectors </a:t>
            </a:r>
            <a:r>
              <a:rPr lang="ja-JP" altLang="en-US" sz="1100" dirty="0"/>
              <a:t>は国家（</a:t>
            </a:r>
            <a:r>
              <a:rPr lang="en-US" altLang="ja-JP" sz="1100" dirty="0"/>
              <a:t>states</a:t>
            </a:r>
            <a:r>
              <a:rPr lang="ja-JP" altLang="en-US" sz="1100" dirty="0"/>
              <a:t>）よりも大きな</a:t>
            </a:r>
            <a:r>
              <a:rPr lang="en-US" altLang="ja-JP" sz="1100" dirty="0"/>
              <a:t>power</a:t>
            </a:r>
            <a:r>
              <a:rPr lang="ja-JP" altLang="en-US" sz="1100" dirty="0"/>
              <a:t>を行使しているという事実があります。しかしながら、共通善に関するこの様な</a:t>
            </a:r>
            <a:r>
              <a:rPr lang="en-US" altLang="ja-JP" sz="1100" dirty="0"/>
              <a:t>politics</a:t>
            </a:r>
            <a:r>
              <a:rPr lang="ja-JP" altLang="en-US" sz="1100" dirty="0"/>
              <a:t>を伴わない</a:t>
            </a:r>
            <a:r>
              <a:rPr lang="en-US" altLang="ja-JP" sz="1100" dirty="0"/>
              <a:t>economics</a:t>
            </a:r>
            <a:r>
              <a:rPr lang="ja-JP" altLang="en-US" sz="1100" dirty="0"/>
              <a:t>は</a:t>
            </a:r>
            <a:r>
              <a:rPr lang="en-US" altLang="ja-JP" sz="1100" dirty="0"/>
              <a:t>justify</a:t>
            </a:r>
            <a:r>
              <a:rPr lang="ja-JP" altLang="en-US" sz="1100" dirty="0"/>
              <a:t>されません。なぜならばその様な</a:t>
            </a:r>
            <a:r>
              <a:rPr lang="en-US" altLang="ja-JP" sz="1100" dirty="0"/>
              <a:t>economics</a:t>
            </a:r>
            <a:r>
              <a:rPr lang="ja-JP" altLang="en-US" sz="1100" dirty="0"/>
              <a:t>は、現在起きている危機の様々な側面に対処できる、現行とは別の方法に支持を表明することが出来ないからです。即ち、共通善に関するこの様な</a:t>
            </a:r>
            <a:r>
              <a:rPr lang="en-US" altLang="ja-JP" sz="1100" dirty="0"/>
              <a:t>politics</a:t>
            </a:r>
            <a:r>
              <a:rPr lang="ja-JP" altLang="en-US" sz="1100" dirty="0"/>
              <a:t>を伴わない</a:t>
            </a:r>
            <a:r>
              <a:rPr lang="en-US" altLang="ja-JP" sz="1100" dirty="0"/>
              <a:t>mindset</a:t>
            </a:r>
            <a:r>
              <a:rPr lang="ja-JP" altLang="en-US" sz="1100" dirty="0"/>
              <a:t>は、環境への誠実な配慮を欠きます。それは、社会の最も</a:t>
            </a:r>
            <a:r>
              <a:rPr lang="en-US" altLang="ja-JP" sz="1100" dirty="0"/>
              <a:t>vulnerable</a:t>
            </a:r>
            <a:r>
              <a:rPr lang="ja-JP" altLang="en-US" sz="1100" dirty="0"/>
              <a:t>な</a:t>
            </a:r>
            <a:r>
              <a:rPr lang="en-US" altLang="ja-JP" sz="1100" dirty="0"/>
              <a:t>members</a:t>
            </a:r>
            <a:r>
              <a:rPr lang="ja-JP" altLang="en-US" sz="1100" dirty="0"/>
              <a:t>を包摂する配慮を持たない</a:t>
            </a:r>
            <a:r>
              <a:rPr lang="en-US" altLang="ja-JP" sz="1100" dirty="0"/>
              <a:t>mindset</a:t>
            </a:r>
            <a:r>
              <a:rPr lang="ja-JP" altLang="en-US" sz="1100" dirty="0"/>
              <a:t>と同じです。「取り残された人々、生活弱者あるいは生活を成り立たせる才能を磨く機会を得られなかった人々、これらの人々を救済する取り組みに</a:t>
            </a:r>
            <a:r>
              <a:rPr lang="en-US" altLang="ja-JP" sz="1100" dirty="0"/>
              <a:t>investment in</a:t>
            </a:r>
            <a:r>
              <a:rPr lang="ja-JP" altLang="en-US" sz="1100" dirty="0"/>
              <a:t>をすることは、「成功」と「独立独歩」を強調する現代の経済モデルでは、好ましくないとされている」</a:t>
            </a:r>
            <a:r>
              <a:rPr lang="en-US" altLang="ja-JP" sz="1100" dirty="0"/>
              <a:t>(#)</a:t>
            </a:r>
            <a:r>
              <a:rPr lang="ja-JP" altLang="en-US" sz="1100" dirty="0"/>
              <a:t>からです。</a:t>
            </a:r>
            <a:endParaRPr lang="en-US" altLang="ja-JP" sz="1100" dirty="0"/>
          </a:p>
          <a:p>
            <a:pPr marL="0" indent="0" algn="just">
              <a:lnSpc>
                <a:spcPct val="170000"/>
              </a:lnSpc>
              <a:buNone/>
            </a:pPr>
            <a:r>
              <a:rPr lang="ja-JP" altLang="en-US" sz="1100" dirty="0"/>
              <a:t>（*）訳注：カトリック社会思想では、人間または人間集団の能力を</a:t>
            </a:r>
            <a:r>
              <a:rPr lang="en-US" altLang="ja-JP" sz="1100" dirty="0"/>
              <a:t>capacity, capability, ability</a:t>
            </a:r>
            <a:r>
              <a:rPr lang="ja-JP" altLang="en-US" sz="1100" dirty="0"/>
              <a:t>の三つに分類する。順に、潜在能力、或る人間または人間集団に現れた能力、一般化した能力であり法律（</a:t>
            </a:r>
            <a:r>
              <a:rPr lang="en-US" altLang="ja-JP" sz="1100" dirty="0"/>
              <a:t>Gesetz</a:t>
            </a:r>
            <a:r>
              <a:rPr lang="ja-JP" altLang="en-US" sz="1100" dirty="0"/>
              <a:t>）によって</a:t>
            </a:r>
            <a:r>
              <a:rPr lang="en-US" altLang="ja-JP" sz="1100" dirty="0"/>
              <a:t>legitimate</a:t>
            </a:r>
            <a:r>
              <a:rPr lang="ja-JP" altLang="en-US" sz="1100" dirty="0"/>
              <a:t>された能力、を意味する。</a:t>
            </a:r>
            <a:endParaRPr lang="en-US" altLang="ja-JP" sz="1100" dirty="0"/>
          </a:p>
          <a:p>
            <a:pPr marL="0" indent="0" algn="just">
              <a:lnSpc>
                <a:spcPct val="170000"/>
              </a:lnSpc>
              <a:buNone/>
            </a:pPr>
            <a:r>
              <a:rPr lang="ja-JP" altLang="en-US" sz="1100" dirty="0"/>
              <a:t>　</a:t>
            </a:r>
            <a:r>
              <a:rPr lang="ja-JP" altLang="en-US" sz="900" dirty="0"/>
              <a:t>原英文：</a:t>
            </a:r>
            <a:r>
              <a:rPr lang="en-US" altLang="ja-JP" sz="900" dirty="0"/>
              <a:t>What happens with politics? Let us keep in mind the principle of subsidiarity, which grants freedom to develop the capabilities present at every level of society, while also demanding a greater sense of responsibility for the common good from those who wield greater power. Today, it is the case that some economic sectors exercise more power than states themselves. But economics without politics cannot be justified, since this would make it impossible to </a:t>
            </a:r>
            <a:r>
              <a:rPr lang="en-US" altLang="ja-JP" sz="900" dirty="0" err="1"/>
              <a:t>favour</a:t>
            </a:r>
            <a:r>
              <a:rPr lang="en-US" altLang="ja-JP" sz="900" dirty="0"/>
              <a:t> other ways of handling the various aspects of the present crisis. The mindset which leaves no room for sincere concern for the environment is the same mindset which lacks concern for the inclusion of the most vulnerable members of society. For “the current model, with its emphasis on success and self-reliance, does not appear to </a:t>
            </a:r>
            <a:r>
              <a:rPr lang="en-US" altLang="ja-JP" sz="900" dirty="0" err="1"/>
              <a:t>favour</a:t>
            </a:r>
            <a:r>
              <a:rPr lang="en-US" altLang="ja-JP" sz="900" dirty="0"/>
              <a:t> an investment in efforts to help the slow, the weak or the less talented to find opportunities in life” (#).</a:t>
            </a:r>
          </a:p>
          <a:p>
            <a:pPr marL="0" indent="0" algn="just">
              <a:lnSpc>
                <a:spcPct val="170000"/>
              </a:lnSpc>
              <a:buNone/>
            </a:pPr>
            <a:r>
              <a:rPr lang="ja-JP" altLang="en-US" sz="1100" dirty="0"/>
              <a:t>　</a:t>
            </a:r>
            <a:r>
              <a:rPr lang="en-US" altLang="ja-JP" sz="1100" dirty="0"/>
              <a:t>(#) Apostolic Exhortation </a:t>
            </a:r>
            <a:r>
              <a:rPr lang="en-US" altLang="ja-JP" sz="1100" i="1" dirty="0"/>
              <a:t>Evangelii Gaudium </a:t>
            </a:r>
            <a:r>
              <a:rPr lang="en-US" altLang="ja-JP" sz="1100" dirty="0"/>
              <a:t>(24 November 2013), 209: AAS 105 (2013), 1107.</a:t>
            </a:r>
          </a:p>
        </p:txBody>
      </p:sp>
      <p:sp>
        <p:nvSpPr>
          <p:cNvPr id="5" name="スライド番号プレースホルダー 4">
            <a:extLst>
              <a:ext uri="{FF2B5EF4-FFF2-40B4-BE49-F238E27FC236}">
                <a16:creationId xmlns:a16="http://schemas.microsoft.com/office/drawing/2014/main" id="{8626965C-917F-425E-989E-46B73D9A8F68}"/>
              </a:ext>
            </a:extLst>
          </p:cNvPr>
          <p:cNvSpPr>
            <a:spLocks noGrp="1"/>
          </p:cNvSpPr>
          <p:nvPr>
            <p:ph type="sldNum" sz="quarter" idx="12"/>
          </p:nvPr>
        </p:nvSpPr>
        <p:spPr/>
        <p:txBody>
          <a:bodyPr/>
          <a:lstStyle/>
          <a:p>
            <a:fld id="{9E8D55C9-6A20-469D-8D79-4BE8AB8B7F22}" type="slidenum">
              <a:rPr lang="ja-JP" altLang="en-US" smtClean="0"/>
              <a:pPr/>
              <a:t>6</a:t>
            </a:fld>
            <a:endParaRPr lang="ja-JP" altLang="en-US" dirty="0"/>
          </a:p>
        </p:txBody>
      </p:sp>
    </p:spTree>
    <p:extLst>
      <p:ext uri="{BB962C8B-B14F-4D97-AF65-F5344CB8AC3E}">
        <p14:creationId xmlns:p14="http://schemas.microsoft.com/office/powerpoint/2010/main" val="303652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06192"/>
            <a:ext cx="8229600" cy="1143000"/>
          </a:xfrm>
        </p:spPr>
        <p:txBody>
          <a:bodyPr/>
          <a:lstStyle/>
          <a:p>
            <a:r>
              <a:rPr kumimoji="1" lang="en-US" altLang="ja-JP" i="1" dirty="0"/>
              <a:t>Duo Sunt</a:t>
            </a:r>
            <a:r>
              <a:rPr kumimoji="1" lang="en-US" altLang="ja-JP" dirty="0"/>
              <a:t>: Two There Are</a:t>
            </a:r>
            <a:endParaRPr kumimoji="1" lang="ja-JP" altLang="en-US" dirty="0"/>
          </a:p>
        </p:txBody>
      </p:sp>
      <p:sp>
        <p:nvSpPr>
          <p:cNvPr id="3" name="コンテンツ プレースホルダー 2"/>
          <p:cNvSpPr>
            <a:spLocks noGrp="1"/>
          </p:cNvSpPr>
          <p:nvPr>
            <p:ph idx="1"/>
          </p:nvPr>
        </p:nvSpPr>
        <p:spPr>
          <a:xfrm>
            <a:off x="147483" y="1484784"/>
            <a:ext cx="4527755" cy="4925144"/>
          </a:xfrm>
        </p:spPr>
        <p:txBody>
          <a:bodyPr>
            <a:normAutofit/>
          </a:bodyPr>
          <a:lstStyle/>
          <a:p>
            <a:pPr marL="0" indent="0" algn="just">
              <a:buNone/>
            </a:pPr>
            <a:r>
              <a:rPr lang="ja-JP" altLang="en-US" sz="2400" dirty="0"/>
              <a:t>　</a:t>
            </a:r>
            <a:r>
              <a:rPr lang="en-US" altLang="ja-JP" sz="2000" dirty="0"/>
              <a:t>In 494, Gelasius wrote a very influential letter, known as </a:t>
            </a:r>
            <a:r>
              <a:rPr lang="en-US" altLang="ja-JP" sz="2000" i="1" dirty="0">
                <a:hlinkClick r:id="rId3" tooltip="Duo sunt"/>
              </a:rPr>
              <a:t>Duo sunt</a:t>
            </a:r>
            <a:r>
              <a:rPr lang="en-US" altLang="ja-JP" sz="2000" dirty="0"/>
              <a:t>, to Anastasius on the topic of </a:t>
            </a:r>
            <a:r>
              <a:rPr lang="en-US" altLang="ja-JP" sz="2000" u="sng" dirty="0">
                <a:solidFill>
                  <a:srgbClr val="FF0000"/>
                </a:solidFill>
                <a:hlinkClick r:id="rId4"/>
              </a:rPr>
              <a:t>Church-State</a:t>
            </a:r>
            <a:r>
              <a:rPr lang="en-US" altLang="ja-JP" sz="2000" dirty="0"/>
              <a:t> relations, whose political impact was felt for almost a millennium.</a:t>
            </a:r>
            <a:r>
              <a:rPr lang="en-US" altLang="ja-JP" sz="2000" baseline="30000" dirty="0">
                <a:hlinkClick r:id="rId5"/>
              </a:rPr>
              <a:t>[6]</a:t>
            </a:r>
            <a:endParaRPr lang="en-US" altLang="ja-JP" sz="2000" baseline="30000" dirty="0"/>
          </a:p>
          <a:p>
            <a:pPr marL="0" indent="0" algn="just">
              <a:buNone/>
            </a:pPr>
            <a:r>
              <a:rPr lang="ja-JP" altLang="en-US" sz="2000" dirty="0"/>
              <a:t>　</a:t>
            </a:r>
            <a:r>
              <a:rPr lang="en-US" altLang="ja-JP" sz="2000" dirty="0"/>
              <a:t>The letter played a significant role in the development of the legal doctrine of </a:t>
            </a:r>
            <a:r>
              <a:rPr lang="en-US" altLang="ja-JP" sz="2000" dirty="0">
                <a:solidFill>
                  <a:srgbClr val="595959"/>
                </a:solidFill>
                <a:hlinkClick r:id="rId6" tooltip="Sovereign immunity"/>
              </a:rPr>
              <a:t>sovereign immunity</a:t>
            </a:r>
            <a:r>
              <a:rPr lang="en-US" altLang="ja-JP" sz="2000" dirty="0">
                <a:solidFill>
                  <a:srgbClr val="595959"/>
                </a:solidFill>
              </a:rPr>
              <a:t>, in that it gave political protections to the papacy and the monarchy, who promised not to violate each other's respective jurisdictions.</a:t>
            </a:r>
            <a:endParaRPr kumimoji="1" lang="ja-JP" altLang="en-US" sz="20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A8397-37F7-4B6F-8424-CD9B121A29A2}" type="slidenum">
              <a:rPr kumimoji="1" lang="ja-JP" altLang="en-US"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7702" y="1314936"/>
            <a:ext cx="4355707" cy="493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563888" y="6488668"/>
            <a:ext cx="18772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Source: Wikipedia</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040E0695-E75E-41FF-874F-3A7E3EF39E18}"/>
              </a:ext>
            </a:extLst>
          </p:cNvPr>
          <p:cNvSpPr txBox="1"/>
          <p:nvPr/>
        </p:nvSpPr>
        <p:spPr>
          <a:xfrm>
            <a:off x="3372511" y="2092431"/>
            <a:ext cx="1568199" cy="261610"/>
          </a:xfrm>
          <a:prstGeom prst="rect">
            <a:avLst/>
          </a:prstGeom>
          <a:noFill/>
        </p:spPr>
        <p:txBody>
          <a:bodyPr wrap="square" rtlCol="0">
            <a:spAutoFit/>
          </a:bodyPr>
          <a:lstStyle/>
          <a:p>
            <a:r>
              <a:rPr kumimoji="1" lang="ja-JP" altLang="en-US" sz="1050" dirty="0"/>
              <a:t>当時のローマ帝国皇帝</a:t>
            </a:r>
          </a:p>
        </p:txBody>
      </p:sp>
    </p:spTree>
    <p:extLst>
      <p:ext uri="{BB962C8B-B14F-4D97-AF65-F5344CB8AC3E}">
        <p14:creationId xmlns:p14="http://schemas.microsoft.com/office/powerpoint/2010/main" val="7940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647" y="253098"/>
            <a:ext cx="8229600" cy="1143000"/>
          </a:xfrm>
        </p:spPr>
        <p:txBody>
          <a:bodyPr>
            <a:normAutofit fontScale="90000"/>
          </a:bodyPr>
          <a:lstStyle/>
          <a:p>
            <a:r>
              <a:rPr kumimoji="1" lang="en-US" altLang="ja-JP" dirty="0"/>
              <a:t>Present </a:t>
            </a:r>
            <a:r>
              <a:rPr kumimoji="1" lang="en-US" altLang="ja-JP" i="1" dirty="0"/>
              <a:t>Duo Sunt</a:t>
            </a:r>
            <a:r>
              <a:rPr kumimoji="1" lang="en-US" altLang="ja-JP" dirty="0"/>
              <a:t> society consists of</a:t>
            </a:r>
            <a:br>
              <a:rPr kumimoji="1" lang="en-US" altLang="ja-JP" dirty="0"/>
            </a:br>
            <a:r>
              <a:rPr kumimoji="1" lang="en-US" altLang="ja-JP" u="sng" dirty="0">
                <a:solidFill>
                  <a:srgbClr val="FF0000"/>
                </a:solidFill>
              </a:rPr>
              <a:t>the</a:t>
            </a:r>
            <a:r>
              <a:rPr kumimoji="1" lang="en-US" altLang="ja-JP" dirty="0"/>
              <a:t> public sphere and public sphere</a:t>
            </a:r>
            <a:endParaRPr kumimoji="1" lang="ja-JP" altLang="en-US" dirty="0"/>
          </a:p>
        </p:txBody>
      </p:sp>
      <p:sp>
        <p:nvSpPr>
          <p:cNvPr id="3" name="コンテンツ プレースホルダー 2"/>
          <p:cNvSpPr>
            <a:spLocks noGrp="1"/>
          </p:cNvSpPr>
          <p:nvPr>
            <p:ph idx="1"/>
          </p:nvPr>
        </p:nvSpPr>
        <p:spPr>
          <a:xfrm>
            <a:off x="3237710" y="1712055"/>
            <a:ext cx="2414410" cy="3589154"/>
          </a:xfrm>
        </p:spPr>
        <p:txBody>
          <a:bodyPr>
            <a:normAutofit fontScale="55000" lnSpcReduction="20000"/>
          </a:bodyPr>
          <a:lstStyle/>
          <a:p>
            <a:pPr marL="0" indent="0">
              <a:buNone/>
            </a:pPr>
            <a:r>
              <a:rPr lang="en-US" altLang="ja-JP" dirty="0"/>
              <a:t>  Habermas defined </a:t>
            </a:r>
            <a:r>
              <a:rPr lang="en-US" altLang="ja-JP" u="sng" dirty="0">
                <a:solidFill>
                  <a:srgbClr val="FF0000"/>
                </a:solidFill>
              </a:rPr>
              <a:t>the</a:t>
            </a:r>
            <a:r>
              <a:rPr lang="en-US" altLang="ja-JP" dirty="0"/>
              <a:t> public sphere as a virtual or imaginary community which does not necessarily exist in any identifiable space. </a:t>
            </a:r>
            <a:br>
              <a:rPr lang="en-US" altLang="ja-JP" dirty="0"/>
            </a:br>
            <a:r>
              <a:rPr lang="en-US" altLang="ja-JP" sz="1500" dirty="0"/>
              <a:t>(http://www.media-studies.ca/articles/habermas.htm)</a:t>
            </a:r>
          </a:p>
          <a:p>
            <a:pPr marL="0" indent="0">
              <a:buNone/>
            </a:pPr>
            <a:endParaRPr lang="en-US" altLang="ja-JP" dirty="0"/>
          </a:p>
          <a:p>
            <a:pPr marL="0" indent="0">
              <a:buNone/>
            </a:pPr>
            <a:r>
              <a:rPr lang="en-US" altLang="ja-JP" dirty="0"/>
              <a:t>  In its ideal form, </a:t>
            </a:r>
            <a:r>
              <a:rPr lang="en-US" altLang="ja-JP" u="sng" dirty="0">
                <a:solidFill>
                  <a:srgbClr val="FF0000"/>
                </a:solidFill>
              </a:rPr>
              <a:t>the</a:t>
            </a:r>
            <a:r>
              <a:rPr lang="en-US" altLang="ja-JP" dirty="0"/>
              <a:t> public sphere is "made up of </a:t>
            </a:r>
            <a:r>
              <a:rPr lang="en-US" altLang="ja-JP" dirty="0">
                <a:solidFill>
                  <a:srgbClr val="FF0000"/>
                </a:solidFill>
              </a:rPr>
              <a:t>private people</a:t>
            </a:r>
            <a:r>
              <a:rPr lang="en-US" altLang="ja-JP" dirty="0"/>
              <a:t> gathered together </a:t>
            </a:r>
            <a:r>
              <a:rPr lang="en-US" altLang="ja-JP" dirty="0">
                <a:solidFill>
                  <a:srgbClr val="FF0000"/>
                </a:solidFill>
              </a:rPr>
              <a:t>as a public </a:t>
            </a:r>
            <a:r>
              <a:rPr lang="en-US" altLang="ja-JP" dirty="0"/>
              <a:t>and articulating </a:t>
            </a:r>
            <a:r>
              <a:rPr lang="en-US" altLang="ja-JP" dirty="0">
                <a:solidFill>
                  <a:srgbClr val="FF0000"/>
                </a:solidFill>
              </a:rPr>
              <a:t>the needs of society with the state</a:t>
            </a:r>
            <a:r>
              <a:rPr lang="en-US" altLang="ja-JP" dirty="0"/>
              <a:t>" (176). </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A8397-37F7-4B6F-8424-CD9B121A29A2}" type="slidenum">
              <a:rPr kumimoji="1" lang="ja-JP" altLang="en-US"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25" name="コンテンツ プレースホルダー 5"/>
          <p:cNvGraphicFramePr>
            <a:graphicFrameLocks/>
          </p:cNvGraphicFramePr>
          <p:nvPr>
            <p:extLst/>
          </p:nvPr>
        </p:nvGraphicFramePr>
        <p:xfrm>
          <a:off x="3253267" y="4980089"/>
          <a:ext cx="2602632" cy="1684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円/楕円 21"/>
          <p:cNvSpPr/>
          <p:nvPr/>
        </p:nvSpPr>
        <p:spPr>
          <a:xfrm>
            <a:off x="4200816" y="5464685"/>
            <a:ext cx="720080" cy="715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円形吹き出し 5"/>
          <p:cNvSpPr/>
          <p:nvPr/>
        </p:nvSpPr>
        <p:spPr>
          <a:xfrm>
            <a:off x="4200816" y="1388889"/>
            <a:ext cx="1739336" cy="310178"/>
          </a:xfrm>
          <a:prstGeom prst="wedgeEllipseCallout">
            <a:avLst>
              <a:gd name="adj1" fmla="val 20491"/>
              <a:gd name="adj2" fmla="val -726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zero article</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AutoShape 2" descr="「jurgen habermas」の画像検索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9" name="グループ化 8"/>
          <p:cNvGrpSpPr/>
          <p:nvPr/>
        </p:nvGrpSpPr>
        <p:grpSpPr>
          <a:xfrm>
            <a:off x="0" y="1065724"/>
            <a:ext cx="4575447" cy="5783814"/>
            <a:chOff x="0" y="1065724"/>
            <a:chExt cx="4575447" cy="5783814"/>
          </a:xfrm>
        </p:grpSpPr>
        <p:grpSp>
          <p:nvGrpSpPr>
            <p:cNvPr id="12" name="グループ化 11"/>
            <p:cNvGrpSpPr/>
            <p:nvPr/>
          </p:nvGrpSpPr>
          <p:grpSpPr>
            <a:xfrm>
              <a:off x="0" y="1065724"/>
              <a:ext cx="4575447" cy="5783814"/>
              <a:chOff x="0" y="1065724"/>
              <a:chExt cx="4575447" cy="5783814"/>
            </a:xfrm>
          </p:grpSpPr>
          <p:grpSp>
            <p:nvGrpSpPr>
              <p:cNvPr id="10" name="グループ化 9"/>
              <p:cNvGrpSpPr/>
              <p:nvPr/>
            </p:nvGrpSpPr>
            <p:grpSpPr>
              <a:xfrm>
                <a:off x="0" y="1065724"/>
                <a:ext cx="4575447" cy="5395843"/>
                <a:chOff x="0" y="1065724"/>
                <a:chExt cx="4575447" cy="5395843"/>
              </a:xfrm>
            </p:grpSpPr>
            <p:pic>
              <p:nvPicPr>
                <p:cNvPr id="2050" name="Picture 2" descr="http://ecx.images-amazon.com/images/I/41R466LPxq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699067"/>
                  <a:ext cx="3228975"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40743" y="1065724"/>
                  <a:ext cx="38347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non state sphere</a:t>
                  </a:r>
                  <a:endPar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pSp>
          <p:sp>
            <p:nvSpPr>
              <p:cNvPr id="8" name="テキスト ボックス 7"/>
              <p:cNvSpPr txBox="1"/>
              <p:nvPr/>
            </p:nvSpPr>
            <p:spPr>
              <a:xfrm>
                <a:off x="323528" y="6480206"/>
                <a:ext cx="27208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German ver. issued in 1962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pic>
          <p:nvPicPr>
            <p:cNvPr id="1028" name="Picture 4" descr="https://upload.wikimedia.org/wikipedia/commons/2/23/JuergenHabermas_retouch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4708" y="4796900"/>
              <a:ext cx="1378447" cy="16251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グループ化 18"/>
          <p:cNvGrpSpPr/>
          <p:nvPr/>
        </p:nvGrpSpPr>
        <p:grpSpPr>
          <a:xfrm>
            <a:off x="5868144" y="1628800"/>
            <a:ext cx="3143250" cy="5133435"/>
            <a:chOff x="5868144" y="1628800"/>
            <a:chExt cx="3143250" cy="5133435"/>
          </a:xfrm>
        </p:grpSpPr>
        <p:grpSp>
          <p:nvGrpSpPr>
            <p:cNvPr id="14" name="グループ化 13"/>
            <p:cNvGrpSpPr/>
            <p:nvPr/>
          </p:nvGrpSpPr>
          <p:grpSpPr>
            <a:xfrm>
              <a:off x="5868144" y="1628800"/>
              <a:ext cx="3143250" cy="5133435"/>
              <a:chOff x="5868144" y="1628800"/>
              <a:chExt cx="3143250" cy="5133435"/>
            </a:xfrm>
          </p:grpSpPr>
          <p:grpSp>
            <p:nvGrpSpPr>
              <p:cNvPr id="21" name="グループ化 20"/>
              <p:cNvGrpSpPr/>
              <p:nvPr/>
            </p:nvGrpSpPr>
            <p:grpSpPr>
              <a:xfrm>
                <a:off x="5868144" y="1628800"/>
                <a:ext cx="3143250" cy="5133435"/>
                <a:chOff x="5868144" y="1628800"/>
                <a:chExt cx="3143250" cy="5133435"/>
              </a:xfrm>
            </p:grpSpPr>
            <p:pic>
              <p:nvPicPr>
                <p:cNvPr id="2052" name="Picture 4" descr="http://ecx.images-amazon.com/images/I/41EQnFjVuH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8144" y="1628800"/>
                  <a:ext cx="3143250" cy="47625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6516216" y="6392903"/>
                  <a:ext cx="15295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Issued in 2011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pic>
            <p:nvPicPr>
              <p:cNvPr id="1030" name="Picture 6" descr="Tayl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280" y="4509120"/>
                <a:ext cx="1776263" cy="1776263"/>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7596336" y="3429083"/>
                <a:ext cx="100811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15" name="正方形/長方形 14"/>
            <p:cNvSpPr/>
            <p:nvPr/>
          </p:nvSpPr>
          <p:spPr>
            <a:xfrm>
              <a:off x="7596336" y="3256765"/>
              <a:ext cx="1152128" cy="1723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7" name="直線矢印コネクタ 16"/>
            <p:cNvCxnSpPr/>
            <p:nvPr/>
          </p:nvCxnSpPr>
          <p:spPr>
            <a:xfrm flipH="1">
              <a:off x="7980412" y="3573099"/>
              <a:ext cx="552028" cy="93602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06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25" grpId="0">
        <p:bldAsOne/>
      </p:bldGraphic>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u="sng" dirty="0">
                <a:solidFill>
                  <a:srgbClr val="FF0000"/>
                </a:solidFill>
              </a:rPr>
              <a:t>The</a:t>
            </a:r>
            <a:r>
              <a:rPr kumimoji="1" lang="en-US" altLang="ja-JP" dirty="0"/>
              <a:t> public sphere:</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l"/>
            </a:pPr>
            <a:r>
              <a:rPr kumimoji="1" lang="en-US" altLang="ja-JP" dirty="0"/>
              <a:t> is made up of </a:t>
            </a:r>
            <a:r>
              <a:rPr kumimoji="1" lang="en-US" altLang="ja-JP" dirty="0">
                <a:solidFill>
                  <a:srgbClr val="FF0000"/>
                </a:solidFill>
              </a:rPr>
              <a:t>private people as a public</a:t>
            </a:r>
            <a:r>
              <a:rPr kumimoji="1" lang="en-US" altLang="ja-JP" dirty="0"/>
              <a:t>.</a:t>
            </a:r>
          </a:p>
          <a:p>
            <a:pPr>
              <a:buFont typeface="Wingdings" panose="05000000000000000000" pitchFamily="2" charset="2"/>
              <a:buChar char="l"/>
            </a:pPr>
            <a:r>
              <a:rPr lang="en-US" altLang="ja-JP" dirty="0"/>
              <a:t> is articulating social needs that the state can’t supply.</a:t>
            </a:r>
            <a:endParaRPr kumimoji="1" lang="en-US" altLang="ja-JP" dirty="0"/>
          </a:p>
          <a:p>
            <a:pPr>
              <a:buFont typeface="Wingdings" panose="05000000000000000000" pitchFamily="2" charset="2"/>
              <a:buChar char="l"/>
            </a:pPr>
            <a:r>
              <a:rPr lang="en-US" altLang="ja-JP" dirty="0"/>
              <a:t> is closely related to religion. </a:t>
            </a:r>
          </a:p>
          <a:p>
            <a:pPr>
              <a:buFont typeface="Wingdings" panose="05000000000000000000" pitchFamily="2" charset="2"/>
              <a:buChar char="l"/>
            </a:pPr>
            <a:r>
              <a:rPr kumimoji="1" lang="en-US" altLang="ja-JP" dirty="0"/>
              <a:t> is another public sphere than, so to say, state-run public sphere.</a:t>
            </a:r>
          </a:p>
          <a:p>
            <a:pPr>
              <a:buFont typeface="Wingdings" panose="05000000000000000000" pitchFamily="2" charset="2"/>
              <a:buChar char="Ø"/>
            </a:pPr>
            <a:r>
              <a:rPr lang="en-US" altLang="ja-JP" dirty="0"/>
              <a:t> We can say that (zero article) public sphere is “state sphere”.</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A8397-37F7-4B6F-8424-CD9B121A29A2}" type="slidenum">
              <a:rPr kumimoji="1" lang="ja-JP" altLang="en-US"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93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9841</TotalTime>
  <Words>8128</Words>
  <Application>Microsoft Office PowerPoint</Application>
  <PresentationFormat>画面に合わせる (4:3)</PresentationFormat>
  <Paragraphs>638</Paragraphs>
  <Slides>24</Slides>
  <Notes>24</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24</vt:i4>
      </vt:variant>
    </vt:vector>
  </HeadingPairs>
  <TitlesOfParts>
    <vt:vector size="33" baseType="lpstr">
      <vt:lpstr>ＭＳ Ｐゴシック</vt:lpstr>
      <vt:lpstr>游ゴシック</vt:lpstr>
      <vt:lpstr>游ゴシック Light</vt:lpstr>
      <vt:lpstr>Arial</vt:lpstr>
      <vt:lpstr>Calibri</vt:lpstr>
      <vt:lpstr>Wingdings</vt:lpstr>
      <vt:lpstr>Office テーマ</vt:lpstr>
      <vt:lpstr>Office ​​テーマ</vt:lpstr>
      <vt:lpstr>1_Office ​​テーマ</vt:lpstr>
      <vt:lpstr>カトリック社会教説における 主権者（sovereign）の変遷 「主権者が替われば倫理も変わる」</vt:lpstr>
      <vt:lpstr>カトリック社会教説における sovereign（主権者）の変遷　rev.1</vt:lpstr>
      <vt:lpstr>Sovereignの語源は13世紀フランス ドミニコ会（1206年設立, 12016年認可）のトマス・アクィナスが活躍した頃</vt:lpstr>
      <vt:lpstr>Westphalian sovereignty 1648年</vt:lpstr>
      <vt:lpstr>Benedict XVI 2009年回勅Caritas in Veritate 第24段落（半訳 by 齋藤） sovereignty（主権）はthe States （国家）からthe res publicaへ移るべき</vt:lpstr>
      <vt:lpstr>Francis 2015年回勅Laudato Si’ 第196段落（半訳 by 齋藤）  大きなpowerを振るう者には、共通善に関し一段感度を高めた応答責任が課される</vt:lpstr>
      <vt:lpstr>Duo Sunt: Two There Are</vt:lpstr>
      <vt:lpstr>Present Duo Sunt society consists of the public sphere and public sphere</vt:lpstr>
      <vt:lpstr>The public sphere:</vt:lpstr>
      <vt:lpstr>現在の西洋社会（current  western society）</vt:lpstr>
      <vt:lpstr>PowerPoint プレゼンテーション</vt:lpstr>
      <vt:lpstr>PowerPoint プレゼンテーション</vt:lpstr>
      <vt:lpstr>Jesus: A cause of division  Luke 12, 49-53</vt:lpstr>
      <vt:lpstr>Reframing Catholic Theological Ethics Joseph A. Selling  Oxford University Press UK (2016) </vt:lpstr>
      <vt:lpstr>irreducibility（不可約性） wikipediaの説明　半訳 by 齋藤</vt:lpstr>
      <vt:lpstr>ヨハネによる福音 20章19-31 聖霊を受けなさい。だれの罪でも、あなたがたが赦せば、その罪は赦される。だれの罪でも、あなたがたが赦さなければ、赦されないまま残る。</vt:lpstr>
      <vt:lpstr>第一Vatican公会議(1869-1870)に、Wesleyans (ペンテコステル派)が popular sovereigntyを求めて以下の文書を提出</vt:lpstr>
      <vt:lpstr>新たな使徒的勧告2018.04.09 イエスは私達がsaints（訳注：小文字）になることを望んでいます</vt:lpstr>
      <vt:lpstr>理性と信仰は相互に補い合い、いつの日か…</vt:lpstr>
      <vt:lpstr>the transcendent dimension of human existence and  our irreducible freedom ”dimensionality of existence” （存在の次元性）from the perspective of quantum mind theory</vt:lpstr>
      <vt:lpstr>Virtue ethics in business</vt:lpstr>
      <vt:lpstr>徳倫理テキスト揃い踏み Cambridge Companion and Oxford Handbook</vt:lpstr>
      <vt:lpstr>下掲書part V 第一論文：Objections to Virtue Ethics rightness判断基準を与えない。規範倫理と言えない。</vt:lpstr>
      <vt:lpstr>現代性が抱える諸々の葛藤の中で倫理は act against modernity from within modernity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 Saito</dc:creator>
  <cp:lastModifiedBy>Saito Jun</cp:lastModifiedBy>
  <cp:revision>354</cp:revision>
  <cp:lastPrinted>2018-06-14T08:46:38Z</cp:lastPrinted>
  <dcterms:created xsi:type="dcterms:W3CDTF">2018-03-29T03:23:21Z</dcterms:created>
  <dcterms:modified xsi:type="dcterms:W3CDTF">2018-06-22T06:36:27Z</dcterms:modified>
</cp:coreProperties>
</file>